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Raleway"/>
      <p:regular r:id="rId37"/>
      <p:bold r:id="rId38"/>
      <p:italic r:id="rId39"/>
      <p:boldItalic r:id="rId40"/>
    </p:embeddedFont>
    <p:embeddedFont>
      <p:font typeface="Raleway ExtraBold"/>
      <p:bold r:id="rId41"/>
      <p:boldItalic r:id="rId42"/>
    </p:embeddedFont>
    <p:embeddedFont>
      <p:font typeface="Lat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boldItalic.fntdata"/><Relationship Id="rId20" Type="http://schemas.openxmlformats.org/officeDocument/2006/relationships/slide" Target="slides/slide15.xml"/><Relationship Id="rId42" Type="http://schemas.openxmlformats.org/officeDocument/2006/relationships/font" Target="fonts/RalewayExtraBold-boldItalic.fntdata"/><Relationship Id="rId41" Type="http://schemas.openxmlformats.org/officeDocument/2006/relationships/font" Target="fonts/RalewayExtraBold-bold.fntdata"/><Relationship Id="rId22" Type="http://schemas.openxmlformats.org/officeDocument/2006/relationships/slide" Target="slides/slide17.xml"/><Relationship Id="rId44" Type="http://schemas.openxmlformats.org/officeDocument/2006/relationships/font" Target="fonts/Lato-bold.fntdata"/><Relationship Id="rId21" Type="http://schemas.openxmlformats.org/officeDocument/2006/relationships/slide" Target="slides/slide16.xml"/><Relationship Id="rId43" Type="http://schemas.openxmlformats.org/officeDocument/2006/relationships/font" Target="fonts/Lato-regular.fntdata"/><Relationship Id="rId24" Type="http://schemas.openxmlformats.org/officeDocument/2006/relationships/slide" Target="slides/slide19.xml"/><Relationship Id="rId46" Type="http://schemas.openxmlformats.org/officeDocument/2006/relationships/font" Target="fonts/Lato-boldItalic.fntdata"/><Relationship Id="rId23" Type="http://schemas.openxmlformats.org/officeDocument/2006/relationships/slide" Target="slides/slide18.xml"/><Relationship Id="rId45"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aleway-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aleway-italic.fntdata"/><Relationship Id="rId16" Type="http://schemas.openxmlformats.org/officeDocument/2006/relationships/slide" Target="slides/slide11.xml"/><Relationship Id="rId38" Type="http://schemas.openxmlformats.org/officeDocument/2006/relationships/font" Target="fonts/Raleway-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40580902f3_1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40580902f3_1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40580902f3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40580902f3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40580902f3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40580902f3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40580902f3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40580902f3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40580902f3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40580902f3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40580902f3_1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40580902f3_1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40580902f3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40580902f3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40580902f3_1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40580902f3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40580902f3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40580902f3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40580902f3_1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40580902f3_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40580902f3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40580902f3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40580902f3_1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40580902f3_1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40580902f3_1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40580902f3_1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40580902f3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40580902f3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fdd4efd20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fdd4efd20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fdd4efd205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fdd4efd205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fdd4efd205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fdd4efd205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fdd4efd205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fdd4efd205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fdd4efd205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fdd4efd205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43354e34dc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43354e34dc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43354e34dc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43354e34dc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40580902f3_1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40580902f3_1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43354e34dc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43354e34dc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43354e34dc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43354e34dc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40580902f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40580902f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40580902f3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40580902f3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40580902f3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40580902f3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40580902f3_1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40580902f3_1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40580902f3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40580902f3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40580902f3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40580902f3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github.com/Jaswanth-Sai-Nathani/Team_A_DATA606/tree/main/Regression%20Files" TargetMode="External"/><Relationship Id="rId4" Type="http://schemas.openxmlformats.org/officeDocument/2006/relationships/hyperlink" Target="https://github.com/Jaswanth-Sai-Nathani/Team_A_DATA606/tree/main/Regression%20Files" TargetMode="External"/><Relationship Id="rId5"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7.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9.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1.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www.truecar.co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3"/>
          <p:cNvSpPr txBox="1"/>
          <p:nvPr>
            <p:ph type="ctrTitle"/>
          </p:nvPr>
        </p:nvSpPr>
        <p:spPr>
          <a:xfrm>
            <a:off x="520650" y="1322450"/>
            <a:ext cx="7896900" cy="1042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accent3"/>
                </a:solidFill>
              </a:rPr>
              <a:t>USED CAR PRICE PREDICTION</a:t>
            </a:r>
            <a:endParaRPr>
              <a:solidFill>
                <a:schemeClr val="accent3"/>
              </a:solidFill>
            </a:endParaRPr>
          </a:p>
        </p:txBody>
      </p:sp>
      <p:sp>
        <p:nvSpPr>
          <p:cNvPr id="87" name="Google Shape;87;p13"/>
          <p:cNvSpPr txBox="1"/>
          <p:nvPr>
            <p:ph idx="1" type="subTitle"/>
          </p:nvPr>
        </p:nvSpPr>
        <p:spPr>
          <a:xfrm>
            <a:off x="711825" y="3904900"/>
            <a:ext cx="2607300" cy="1149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solidFill>
                  <a:schemeClr val="accent3"/>
                </a:solidFill>
                <a:latin typeface="Raleway"/>
                <a:ea typeface="Raleway"/>
                <a:cs typeface="Raleway"/>
                <a:sym typeface="Raleway"/>
              </a:rPr>
              <a:t>TEAM A</a:t>
            </a:r>
            <a:endParaRPr b="1">
              <a:solidFill>
                <a:schemeClr val="accent3"/>
              </a:solidFill>
              <a:latin typeface="Raleway"/>
              <a:ea typeface="Raleway"/>
              <a:cs typeface="Raleway"/>
              <a:sym typeface="Raleway"/>
            </a:endParaRPr>
          </a:p>
          <a:p>
            <a:pPr indent="0" lvl="0" marL="0" rtl="0" algn="ctr">
              <a:spcBef>
                <a:spcPts val="0"/>
              </a:spcBef>
              <a:spcAft>
                <a:spcPts val="0"/>
              </a:spcAft>
              <a:buNone/>
            </a:pPr>
            <a:r>
              <a:rPr b="1" lang="en">
                <a:solidFill>
                  <a:schemeClr val="accent3"/>
                </a:solidFill>
                <a:latin typeface="Raleway"/>
                <a:ea typeface="Raleway"/>
                <a:cs typeface="Raleway"/>
                <a:sym typeface="Raleway"/>
              </a:rPr>
              <a:t>Jaswanth Sai Nathani</a:t>
            </a:r>
            <a:endParaRPr b="1">
              <a:solidFill>
                <a:schemeClr val="accent3"/>
              </a:solidFill>
              <a:latin typeface="Raleway"/>
              <a:ea typeface="Raleway"/>
              <a:cs typeface="Raleway"/>
              <a:sym typeface="Raleway"/>
            </a:endParaRPr>
          </a:p>
          <a:p>
            <a:pPr indent="0" lvl="0" marL="0" rtl="0" algn="ctr">
              <a:spcBef>
                <a:spcPts val="0"/>
              </a:spcBef>
              <a:spcAft>
                <a:spcPts val="0"/>
              </a:spcAft>
              <a:buNone/>
            </a:pPr>
            <a:r>
              <a:rPr b="1" lang="en">
                <a:solidFill>
                  <a:schemeClr val="accent3"/>
                </a:solidFill>
                <a:latin typeface="Raleway"/>
                <a:ea typeface="Raleway"/>
                <a:cs typeface="Raleway"/>
                <a:sym typeface="Raleway"/>
              </a:rPr>
              <a:t>Saida Babu Garlapati</a:t>
            </a:r>
            <a:endParaRPr b="1">
              <a:solidFill>
                <a:schemeClr val="accent3"/>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txBox="1"/>
          <p:nvPr>
            <p:ph type="title"/>
          </p:nvPr>
        </p:nvSpPr>
        <p:spPr>
          <a:xfrm>
            <a:off x="2882550" y="2311200"/>
            <a:ext cx="2799300" cy="521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CLEANING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ph type="title"/>
          </p:nvPr>
        </p:nvSpPr>
        <p:spPr>
          <a:xfrm>
            <a:off x="128175" y="5496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CLEANING</a:t>
            </a:r>
            <a:endParaRPr/>
          </a:p>
        </p:txBody>
      </p:sp>
      <p:sp>
        <p:nvSpPr>
          <p:cNvPr id="147" name="Google Shape;147;p23"/>
          <p:cNvSpPr txBox="1"/>
          <p:nvPr>
            <p:ph idx="1" type="body"/>
          </p:nvPr>
        </p:nvSpPr>
        <p:spPr>
          <a:xfrm>
            <a:off x="239225" y="1298675"/>
            <a:ext cx="5083800" cy="3716700"/>
          </a:xfrm>
          <a:prstGeom prst="rect">
            <a:avLst/>
          </a:prstGeom>
        </p:spPr>
        <p:txBody>
          <a:bodyPr anchorCtr="0" anchor="t" bIns="91425" lIns="91425" spcFirstLastPara="1" rIns="91425" wrap="square" tIns="91425">
            <a:normAutofit fontScale="25000" lnSpcReduction="20000"/>
          </a:bodyPr>
          <a:lstStyle/>
          <a:p>
            <a:pPr indent="-311150" lvl="0" marL="457200" rtl="0" algn="l">
              <a:lnSpc>
                <a:spcPct val="200000"/>
              </a:lnSpc>
              <a:spcBef>
                <a:spcPts val="0"/>
              </a:spcBef>
              <a:spcAft>
                <a:spcPts val="0"/>
              </a:spcAft>
              <a:buClr>
                <a:schemeClr val="dk2"/>
              </a:buClr>
              <a:buSzPct val="100000"/>
              <a:buChar char="●"/>
            </a:pPr>
            <a:r>
              <a:rPr lang="en" sz="5200">
                <a:solidFill>
                  <a:schemeClr val="dk2"/>
                </a:solidFill>
              </a:rPr>
              <a:t>After loading the dataset, the shape of the dataset is </a:t>
            </a:r>
            <a:r>
              <a:rPr lang="en" sz="5200">
                <a:solidFill>
                  <a:schemeClr val="dk2"/>
                </a:solidFill>
                <a:highlight>
                  <a:srgbClr val="FFFFFF"/>
                </a:highlight>
                <a:latin typeface="Arial"/>
                <a:ea typeface="Arial"/>
                <a:cs typeface="Arial"/>
                <a:sym typeface="Arial"/>
              </a:rPr>
              <a:t>(10173, 18).</a:t>
            </a:r>
            <a:endParaRPr sz="5200">
              <a:solidFill>
                <a:schemeClr val="dk2"/>
              </a:solidFill>
              <a:highlight>
                <a:srgbClr val="FFFFFF"/>
              </a:highlight>
              <a:latin typeface="Arial"/>
              <a:ea typeface="Arial"/>
              <a:cs typeface="Arial"/>
              <a:sym typeface="Arial"/>
            </a:endParaRPr>
          </a:p>
          <a:p>
            <a:pPr indent="-311150" lvl="0" marL="457200" rtl="0" algn="l">
              <a:lnSpc>
                <a:spcPct val="200000"/>
              </a:lnSpc>
              <a:spcBef>
                <a:spcPts val="0"/>
              </a:spcBef>
              <a:spcAft>
                <a:spcPts val="0"/>
              </a:spcAft>
              <a:buClr>
                <a:schemeClr val="dk2"/>
              </a:buClr>
              <a:buSzPct val="100000"/>
              <a:buFont typeface="Arial"/>
              <a:buChar char="●"/>
            </a:pPr>
            <a:r>
              <a:rPr lang="en" sz="5200">
                <a:solidFill>
                  <a:schemeClr val="dk2"/>
                </a:solidFill>
                <a:highlight>
                  <a:srgbClr val="FFFFFF"/>
                </a:highlight>
                <a:latin typeface="Arial"/>
                <a:ea typeface="Arial"/>
                <a:cs typeface="Arial"/>
                <a:sym typeface="Arial"/>
              </a:rPr>
              <a:t>We have to check for duplicates, null values and the data types.</a:t>
            </a:r>
            <a:endParaRPr sz="5200">
              <a:solidFill>
                <a:schemeClr val="dk2"/>
              </a:solidFill>
              <a:highlight>
                <a:srgbClr val="FFFFFF"/>
              </a:highlight>
              <a:latin typeface="Arial"/>
              <a:ea typeface="Arial"/>
              <a:cs typeface="Arial"/>
              <a:sym typeface="Arial"/>
            </a:endParaRPr>
          </a:p>
          <a:p>
            <a:pPr indent="-311150" lvl="0" marL="457200" rtl="0" algn="l">
              <a:lnSpc>
                <a:spcPct val="200000"/>
              </a:lnSpc>
              <a:spcBef>
                <a:spcPts val="0"/>
              </a:spcBef>
              <a:spcAft>
                <a:spcPts val="0"/>
              </a:spcAft>
              <a:buClr>
                <a:schemeClr val="dk2"/>
              </a:buClr>
              <a:buSzPct val="100000"/>
              <a:buFont typeface="Arial"/>
              <a:buChar char="●"/>
            </a:pPr>
            <a:r>
              <a:rPr lang="en" sz="5200">
                <a:solidFill>
                  <a:schemeClr val="dk2"/>
                </a:solidFill>
                <a:highlight>
                  <a:srgbClr val="FFFFFF"/>
                </a:highlight>
                <a:latin typeface="Arial"/>
                <a:ea typeface="Arial"/>
                <a:cs typeface="Arial"/>
                <a:sym typeface="Arial"/>
              </a:rPr>
              <a:t>As VIN is unique for every car, we filter the listings by VIN to eliminate the duplicate values.</a:t>
            </a:r>
            <a:endParaRPr sz="5200">
              <a:solidFill>
                <a:schemeClr val="dk2"/>
              </a:solidFill>
              <a:highlight>
                <a:srgbClr val="FFFFFF"/>
              </a:highlight>
              <a:latin typeface="Arial"/>
              <a:ea typeface="Arial"/>
              <a:cs typeface="Arial"/>
              <a:sym typeface="Arial"/>
            </a:endParaRPr>
          </a:p>
          <a:p>
            <a:pPr indent="-311150" lvl="0" marL="457200" rtl="0" algn="l">
              <a:lnSpc>
                <a:spcPct val="200000"/>
              </a:lnSpc>
              <a:spcBef>
                <a:spcPts val="0"/>
              </a:spcBef>
              <a:spcAft>
                <a:spcPts val="0"/>
              </a:spcAft>
              <a:buClr>
                <a:schemeClr val="dk2"/>
              </a:buClr>
              <a:buSzPct val="100000"/>
              <a:buFont typeface="Arial"/>
              <a:buChar char="●"/>
            </a:pPr>
            <a:r>
              <a:rPr lang="en" sz="5200">
                <a:solidFill>
                  <a:schemeClr val="dk2"/>
                </a:solidFill>
                <a:highlight>
                  <a:srgbClr val="FFFFFF"/>
                </a:highlight>
                <a:latin typeface="Arial"/>
                <a:ea typeface="Arial"/>
                <a:cs typeface="Arial"/>
                <a:sym typeface="Arial"/>
              </a:rPr>
              <a:t>We see null values in MPG, transmission, drive type, fuel type and price, we impute them.</a:t>
            </a:r>
            <a:endParaRPr sz="5200">
              <a:solidFill>
                <a:schemeClr val="dk2"/>
              </a:solidFill>
              <a:highlight>
                <a:srgbClr val="FFFFFF"/>
              </a:highlight>
              <a:latin typeface="Arial"/>
              <a:ea typeface="Arial"/>
              <a:cs typeface="Arial"/>
              <a:sym typeface="Arial"/>
            </a:endParaRPr>
          </a:p>
          <a:p>
            <a:pPr indent="-311150" lvl="0" marL="457200" rtl="0" algn="l">
              <a:lnSpc>
                <a:spcPct val="200000"/>
              </a:lnSpc>
              <a:spcBef>
                <a:spcPts val="0"/>
              </a:spcBef>
              <a:spcAft>
                <a:spcPts val="0"/>
              </a:spcAft>
              <a:buClr>
                <a:schemeClr val="dk2"/>
              </a:buClr>
              <a:buSzPct val="100000"/>
              <a:buFont typeface="Arial"/>
              <a:buChar char="●"/>
            </a:pPr>
            <a:r>
              <a:rPr lang="en" sz="5200">
                <a:solidFill>
                  <a:schemeClr val="dk2"/>
                </a:solidFill>
                <a:highlight>
                  <a:srgbClr val="FFFFFF"/>
                </a:highlight>
                <a:latin typeface="Arial"/>
                <a:ea typeface="Arial"/>
                <a:cs typeface="Arial"/>
                <a:sym typeface="Arial"/>
              </a:rPr>
              <a:t>All the data types are good except mileage and price, so we find </a:t>
            </a:r>
            <a:r>
              <a:rPr lang="en" sz="5200">
                <a:solidFill>
                  <a:schemeClr val="dk2"/>
                </a:solidFill>
                <a:highlight>
                  <a:srgbClr val="FFFFFF"/>
                </a:highlight>
                <a:latin typeface="Arial"/>
                <a:ea typeface="Arial"/>
                <a:cs typeface="Arial"/>
                <a:sym typeface="Arial"/>
              </a:rPr>
              <a:t>the</a:t>
            </a:r>
            <a:r>
              <a:rPr lang="en" sz="5200">
                <a:solidFill>
                  <a:schemeClr val="dk2"/>
                </a:solidFill>
                <a:highlight>
                  <a:srgbClr val="FFFFFF"/>
                </a:highlight>
                <a:latin typeface="Arial"/>
                <a:ea typeface="Arial"/>
                <a:cs typeface="Arial"/>
                <a:sym typeface="Arial"/>
              </a:rPr>
              <a:t> wrong data and correct them.</a:t>
            </a:r>
            <a:endParaRPr sz="5200">
              <a:solidFill>
                <a:schemeClr val="dk2"/>
              </a:solidFill>
              <a:highlight>
                <a:srgbClr val="FFFFFF"/>
              </a:highlight>
              <a:latin typeface="Arial"/>
              <a:ea typeface="Arial"/>
              <a:cs typeface="Arial"/>
              <a:sym typeface="Arial"/>
            </a:endParaRPr>
          </a:p>
          <a:p>
            <a:pPr indent="0" lvl="0" marL="0" rtl="0" algn="l">
              <a:spcBef>
                <a:spcPts val="1200"/>
              </a:spcBef>
              <a:spcAft>
                <a:spcPts val="0"/>
              </a:spcAft>
              <a:buNone/>
            </a:pPr>
            <a:r>
              <a:t/>
            </a:r>
            <a:endParaRPr sz="6570">
              <a:solidFill>
                <a:srgbClr val="000000"/>
              </a:solidFill>
              <a:highlight>
                <a:srgbClr val="FFFFFF"/>
              </a:highlight>
              <a:latin typeface="Arial"/>
              <a:ea typeface="Arial"/>
              <a:cs typeface="Arial"/>
              <a:sym typeface="Arial"/>
            </a:endParaRPr>
          </a:p>
          <a:p>
            <a:pPr indent="0" lvl="0" marL="0" rtl="0" algn="l">
              <a:spcBef>
                <a:spcPts val="1200"/>
              </a:spcBef>
              <a:spcAft>
                <a:spcPts val="0"/>
              </a:spcAft>
              <a:buNone/>
            </a:pPr>
            <a:r>
              <a:t/>
            </a:r>
            <a:endParaRPr sz="5600"/>
          </a:p>
          <a:p>
            <a:pPr indent="0" lvl="0" marL="0" rtl="0" algn="l">
              <a:spcBef>
                <a:spcPts val="1200"/>
              </a:spcBef>
              <a:spcAft>
                <a:spcPts val="0"/>
              </a:spcAft>
              <a:buNone/>
            </a:pPr>
            <a:r>
              <a:t/>
            </a:r>
            <a:endParaRPr sz="677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sz="1100">
              <a:solidFill>
                <a:srgbClr val="000000"/>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100">
              <a:solidFill>
                <a:srgbClr val="000000"/>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100">
              <a:solidFill>
                <a:srgbClr val="000000"/>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100">
              <a:solidFill>
                <a:srgbClr val="000000"/>
              </a:solidFill>
              <a:highlight>
                <a:srgbClr val="FFFFFF"/>
              </a:highlight>
              <a:latin typeface="Arial"/>
              <a:ea typeface="Arial"/>
              <a:cs typeface="Arial"/>
              <a:sym typeface="Arial"/>
            </a:endParaRPr>
          </a:p>
          <a:p>
            <a:pPr indent="0" lvl="0" marL="0" rtl="0" algn="l">
              <a:spcBef>
                <a:spcPts val="1200"/>
              </a:spcBef>
              <a:spcAft>
                <a:spcPts val="0"/>
              </a:spcAft>
              <a:buNone/>
            </a:pPr>
            <a:r>
              <a:rPr lang="en" sz="1100">
                <a:solidFill>
                  <a:srgbClr val="000000"/>
                </a:solidFill>
                <a:highlight>
                  <a:srgbClr val="FFFFFF"/>
                </a:highlight>
                <a:latin typeface="Arial"/>
                <a:ea typeface="Arial"/>
                <a:cs typeface="Arial"/>
                <a:sym typeface="Arial"/>
              </a:rPr>
              <a:t> </a:t>
            </a:r>
            <a:endParaRPr sz="1100">
              <a:solidFill>
                <a:srgbClr val="000000"/>
              </a:solidFill>
              <a:highlight>
                <a:srgbClr val="FFFFFF"/>
              </a:highlight>
              <a:latin typeface="Arial"/>
              <a:ea typeface="Arial"/>
              <a:cs typeface="Arial"/>
              <a:sym typeface="Arial"/>
            </a:endParaRPr>
          </a:p>
          <a:p>
            <a:pPr indent="0" lvl="0" marL="0" rtl="0" algn="l">
              <a:spcBef>
                <a:spcPts val="1200"/>
              </a:spcBef>
              <a:spcAft>
                <a:spcPts val="1200"/>
              </a:spcAft>
              <a:buNone/>
            </a:pPr>
            <a:r>
              <a:t/>
            </a:r>
            <a:endParaRPr/>
          </a:p>
        </p:txBody>
      </p:sp>
      <p:pic>
        <p:nvPicPr>
          <p:cNvPr id="148" name="Google Shape;148;p23"/>
          <p:cNvPicPr preferRelativeResize="0"/>
          <p:nvPr/>
        </p:nvPicPr>
        <p:blipFill>
          <a:blip r:embed="rId3">
            <a:alphaModFix/>
          </a:blip>
          <a:stretch>
            <a:fillRect/>
          </a:stretch>
        </p:blipFill>
        <p:spPr>
          <a:xfrm>
            <a:off x="5758675" y="1511075"/>
            <a:ext cx="3263800" cy="3291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4"/>
          <p:cNvSpPr txBox="1"/>
          <p:nvPr>
            <p:ph type="title"/>
          </p:nvPr>
        </p:nvSpPr>
        <p:spPr>
          <a:xfrm>
            <a:off x="0" y="600950"/>
            <a:ext cx="2930700" cy="458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CLEANING</a:t>
            </a:r>
            <a:endParaRPr/>
          </a:p>
        </p:txBody>
      </p:sp>
      <p:sp>
        <p:nvSpPr>
          <p:cNvPr id="154" name="Google Shape;154;p24"/>
          <p:cNvSpPr txBox="1"/>
          <p:nvPr>
            <p:ph idx="1" type="body"/>
          </p:nvPr>
        </p:nvSpPr>
        <p:spPr>
          <a:xfrm>
            <a:off x="0" y="1221800"/>
            <a:ext cx="5895300" cy="3921600"/>
          </a:xfrm>
          <a:prstGeom prst="rect">
            <a:avLst/>
          </a:prstGeom>
        </p:spPr>
        <p:txBody>
          <a:bodyPr anchorCtr="0" anchor="t" bIns="91425" lIns="91425" spcFirstLastPara="1" rIns="91425" wrap="square" tIns="91425">
            <a:normAutofit fontScale="25000" lnSpcReduction="20000"/>
          </a:bodyPr>
          <a:lstStyle/>
          <a:p>
            <a:pPr indent="-292100" lvl="0" marL="457200" rtl="0" algn="l">
              <a:lnSpc>
                <a:spcPct val="200000"/>
              </a:lnSpc>
              <a:spcBef>
                <a:spcPts val="0"/>
              </a:spcBef>
              <a:spcAft>
                <a:spcPts val="0"/>
              </a:spcAft>
              <a:buClr>
                <a:schemeClr val="dk2"/>
              </a:buClr>
              <a:buSzPct val="100000"/>
              <a:buFont typeface="Arial"/>
              <a:buChar char="●"/>
            </a:pPr>
            <a:r>
              <a:rPr lang="en" sz="4000">
                <a:solidFill>
                  <a:schemeClr val="dk2"/>
                </a:solidFill>
                <a:highlight>
                  <a:srgbClr val="FFFFFF"/>
                </a:highlight>
                <a:latin typeface="Arial"/>
                <a:ea typeface="Arial"/>
                <a:cs typeface="Arial"/>
                <a:sym typeface="Arial"/>
              </a:rPr>
              <a:t>Duplicates:</a:t>
            </a:r>
            <a:endParaRPr sz="4000">
              <a:solidFill>
                <a:schemeClr val="dk2"/>
              </a:solidFill>
              <a:highlight>
                <a:srgbClr val="FFFFFF"/>
              </a:highlight>
              <a:latin typeface="Arial"/>
              <a:ea typeface="Arial"/>
              <a:cs typeface="Arial"/>
              <a:sym typeface="Arial"/>
            </a:endParaRPr>
          </a:p>
          <a:p>
            <a:pPr indent="-292100" lvl="1" marL="914400" rtl="0" algn="l">
              <a:lnSpc>
                <a:spcPct val="200000"/>
              </a:lnSpc>
              <a:spcBef>
                <a:spcPts val="0"/>
              </a:spcBef>
              <a:spcAft>
                <a:spcPts val="0"/>
              </a:spcAft>
              <a:buClr>
                <a:schemeClr val="dk2"/>
              </a:buClr>
              <a:buSzPct val="100000"/>
              <a:buFont typeface="Arial"/>
              <a:buChar char="○"/>
            </a:pPr>
            <a:r>
              <a:rPr lang="en" sz="4000">
                <a:solidFill>
                  <a:schemeClr val="dk2"/>
                </a:solidFill>
                <a:highlight>
                  <a:srgbClr val="FFFFFF"/>
                </a:highlight>
                <a:latin typeface="Arial"/>
                <a:ea typeface="Arial"/>
                <a:cs typeface="Arial"/>
                <a:sym typeface="Arial"/>
              </a:rPr>
              <a:t>There are 9899 unique VIN, which determines the data contains 274 repeated car listings. After deleting the duplicates, the shape of the dataset is (9899, 18).</a:t>
            </a:r>
            <a:endParaRPr sz="4000">
              <a:solidFill>
                <a:schemeClr val="dk2"/>
              </a:solidFill>
              <a:highlight>
                <a:srgbClr val="FFFFFF"/>
              </a:highlight>
              <a:latin typeface="Arial"/>
              <a:ea typeface="Arial"/>
              <a:cs typeface="Arial"/>
              <a:sym typeface="Arial"/>
            </a:endParaRPr>
          </a:p>
          <a:p>
            <a:pPr indent="-292100" lvl="0" marL="457200" rtl="0" algn="l">
              <a:lnSpc>
                <a:spcPct val="200000"/>
              </a:lnSpc>
              <a:spcBef>
                <a:spcPts val="0"/>
              </a:spcBef>
              <a:spcAft>
                <a:spcPts val="0"/>
              </a:spcAft>
              <a:buClr>
                <a:schemeClr val="dk2"/>
              </a:buClr>
              <a:buSzPct val="100000"/>
              <a:buFont typeface="Arial"/>
              <a:buChar char="●"/>
            </a:pPr>
            <a:r>
              <a:rPr lang="en" sz="4000">
                <a:solidFill>
                  <a:schemeClr val="dk2"/>
                </a:solidFill>
              </a:rPr>
              <a:t>Null Values:</a:t>
            </a:r>
            <a:endParaRPr sz="4000">
              <a:solidFill>
                <a:schemeClr val="dk2"/>
              </a:solidFill>
            </a:endParaRPr>
          </a:p>
          <a:p>
            <a:pPr indent="-292100" lvl="1" marL="914400" rtl="0" algn="l">
              <a:lnSpc>
                <a:spcPct val="200000"/>
              </a:lnSpc>
              <a:spcBef>
                <a:spcPts val="0"/>
              </a:spcBef>
              <a:spcAft>
                <a:spcPts val="0"/>
              </a:spcAft>
              <a:buClr>
                <a:schemeClr val="dk2"/>
              </a:buClr>
              <a:buSzPct val="100000"/>
              <a:buFont typeface="Arial"/>
              <a:buChar char="○"/>
            </a:pPr>
            <a:r>
              <a:rPr lang="en" sz="4000">
                <a:solidFill>
                  <a:schemeClr val="dk2"/>
                </a:solidFill>
              </a:rPr>
              <a:t>As we see there is one null value in ‘Price’, we delete that listing as our main target variable is price.</a:t>
            </a:r>
            <a:endParaRPr sz="4000">
              <a:solidFill>
                <a:schemeClr val="dk2"/>
              </a:solidFill>
            </a:endParaRPr>
          </a:p>
          <a:p>
            <a:pPr indent="-292100" lvl="1" marL="914400" rtl="0" algn="l">
              <a:lnSpc>
                <a:spcPct val="200000"/>
              </a:lnSpc>
              <a:spcBef>
                <a:spcPts val="0"/>
              </a:spcBef>
              <a:spcAft>
                <a:spcPts val="0"/>
              </a:spcAft>
              <a:buClr>
                <a:schemeClr val="dk2"/>
              </a:buClr>
              <a:buSzPct val="100000"/>
              <a:buChar char="○"/>
            </a:pPr>
            <a:r>
              <a:rPr lang="en" sz="4000">
                <a:solidFill>
                  <a:schemeClr val="dk2"/>
                </a:solidFill>
              </a:rPr>
              <a:t>For filling m</a:t>
            </a:r>
            <a:r>
              <a:rPr lang="en" sz="4000">
                <a:solidFill>
                  <a:schemeClr val="dk2"/>
                </a:solidFill>
                <a:highlight>
                  <a:srgbClr val="FFFFFF"/>
                </a:highlight>
                <a:latin typeface="Arial"/>
                <a:ea typeface="Arial"/>
                <a:cs typeface="Arial"/>
                <a:sym typeface="Arial"/>
              </a:rPr>
              <a:t>issing values in ‘drive_type’, we try to get drive_type from ‘trim’ column and impute to the corresponding data.</a:t>
            </a:r>
            <a:endParaRPr sz="4000">
              <a:solidFill>
                <a:schemeClr val="dk2"/>
              </a:solidFill>
              <a:highlight>
                <a:srgbClr val="FFFFFF"/>
              </a:highlight>
              <a:latin typeface="Arial"/>
              <a:ea typeface="Arial"/>
              <a:cs typeface="Arial"/>
              <a:sym typeface="Arial"/>
            </a:endParaRPr>
          </a:p>
          <a:p>
            <a:pPr indent="-292100" lvl="1" marL="914400" rtl="0" algn="l">
              <a:lnSpc>
                <a:spcPct val="200000"/>
              </a:lnSpc>
              <a:spcBef>
                <a:spcPts val="0"/>
              </a:spcBef>
              <a:spcAft>
                <a:spcPts val="0"/>
              </a:spcAft>
              <a:buClr>
                <a:schemeClr val="dk2"/>
              </a:buClr>
              <a:buSzPct val="100000"/>
              <a:buChar char="○"/>
            </a:pPr>
            <a:r>
              <a:rPr lang="en" sz="4000">
                <a:solidFill>
                  <a:schemeClr val="dk2"/>
                </a:solidFill>
                <a:highlight>
                  <a:srgbClr val="FFFFFF"/>
                </a:highlight>
                <a:latin typeface="Arial"/>
                <a:ea typeface="Arial"/>
                <a:cs typeface="Arial"/>
                <a:sym typeface="Arial"/>
              </a:rPr>
              <a:t>After sorting the data based on brand and model, picking up the missing values columns and imputing them with a forward fill and backfill of existing values in the corresponding columns.</a:t>
            </a:r>
            <a:endParaRPr sz="4000">
              <a:solidFill>
                <a:schemeClr val="dk2"/>
              </a:solidFill>
              <a:highlight>
                <a:srgbClr val="FFFFFF"/>
              </a:highlight>
              <a:latin typeface="Arial"/>
              <a:ea typeface="Arial"/>
              <a:cs typeface="Arial"/>
              <a:sym typeface="Arial"/>
            </a:endParaRPr>
          </a:p>
          <a:p>
            <a:pPr indent="-292100" lvl="0" marL="457200" rtl="0" algn="l">
              <a:lnSpc>
                <a:spcPct val="200000"/>
              </a:lnSpc>
              <a:spcBef>
                <a:spcPts val="0"/>
              </a:spcBef>
              <a:spcAft>
                <a:spcPts val="0"/>
              </a:spcAft>
              <a:buClr>
                <a:schemeClr val="dk2"/>
              </a:buClr>
              <a:buSzPct val="100000"/>
              <a:buFont typeface="Arial"/>
              <a:buChar char="●"/>
            </a:pPr>
            <a:r>
              <a:rPr lang="en" sz="4000">
                <a:solidFill>
                  <a:schemeClr val="dk2"/>
                </a:solidFill>
              </a:rPr>
              <a:t>Data Types:</a:t>
            </a:r>
            <a:endParaRPr sz="4000">
              <a:solidFill>
                <a:schemeClr val="dk2"/>
              </a:solidFill>
            </a:endParaRPr>
          </a:p>
          <a:p>
            <a:pPr indent="-292100" lvl="1" marL="914400" rtl="0" algn="l">
              <a:lnSpc>
                <a:spcPct val="200000"/>
              </a:lnSpc>
              <a:spcBef>
                <a:spcPts val="0"/>
              </a:spcBef>
              <a:spcAft>
                <a:spcPts val="0"/>
              </a:spcAft>
              <a:buClr>
                <a:schemeClr val="dk2"/>
              </a:buClr>
              <a:buSzPct val="100000"/>
              <a:buFont typeface="Arial"/>
              <a:buChar char="○"/>
            </a:pPr>
            <a:r>
              <a:rPr lang="en" sz="4000">
                <a:solidFill>
                  <a:schemeClr val="dk2"/>
                </a:solidFill>
              </a:rPr>
              <a:t>After imputing the null values, the data types of mileage and price automatically corrected.</a:t>
            </a:r>
            <a:endParaRPr sz="4000">
              <a:solidFill>
                <a:schemeClr val="dk2"/>
              </a:solidFill>
            </a:endParaRPr>
          </a:p>
          <a:p>
            <a:pPr indent="0" lvl="0" marL="0" rtl="0" algn="l">
              <a:lnSpc>
                <a:spcPct val="200000"/>
              </a:lnSpc>
              <a:spcBef>
                <a:spcPts val="1200"/>
              </a:spcBef>
              <a:spcAft>
                <a:spcPts val="0"/>
              </a:spcAft>
              <a:buNone/>
            </a:pPr>
            <a:r>
              <a:t/>
            </a:r>
            <a:endParaRPr sz="4000"/>
          </a:p>
          <a:p>
            <a:pPr indent="0" lvl="0" marL="76200" rtl="0" algn="l">
              <a:spcBef>
                <a:spcPts val="1400"/>
              </a:spcBef>
              <a:spcAft>
                <a:spcPts val="0"/>
              </a:spcAft>
              <a:buNone/>
            </a:pPr>
            <a:r>
              <a:t/>
            </a:r>
            <a:endParaRPr sz="4800">
              <a:solidFill>
                <a:schemeClr val="dk2"/>
              </a:solidFill>
            </a:endParaRPr>
          </a:p>
          <a:p>
            <a:pPr indent="0" lvl="0" marL="76200" rtl="0" algn="l">
              <a:spcBef>
                <a:spcPts val="1400"/>
              </a:spcBef>
              <a:spcAft>
                <a:spcPts val="0"/>
              </a:spcAft>
              <a:buNone/>
            </a:pPr>
            <a:r>
              <a:t/>
            </a:r>
            <a:endParaRPr sz="4800">
              <a:solidFill>
                <a:schemeClr val="dk2"/>
              </a:solidFill>
            </a:endParaRPr>
          </a:p>
          <a:p>
            <a:pPr indent="0" lvl="0" marL="76200" rtl="0" algn="l">
              <a:spcBef>
                <a:spcPts val="1400"/>
              </a:spcBef>
              <a:spcAft>
                <a:spcPts val="0"/>
              </a:spcAft>
              <a:buNone/>
            </a:pPr>
            <a:r>
              <a:t/>
            </a:r>
            <a:endParaRPr b="1">
              <a:solidFill>
                <a:srgbClr val="000000"/>
              </a:solidFill>
              <a:highlight>
                <a:srgbClr val="FFFFFF"/>
              </a:highlight>
              <a:latin typeface="Arial"/>
              <a:ea typeface="Arial"/>
              <a:cs typeface="Arial"/>
              <a:sym typeface="Arial"/>
            </a:endParaRPr>
          </a:p>
          <a:p>
            <a:pPr indent="0" lvl="0" marL="0" rtl="0" algn="l">
              <a:spcBef>
                <a:spcPts val="400"/>
              </a:spcBef>
              <a:spcAft>
                <a:spcPts val="1200"/>
              </a:spcAft>
              <a:buNone/>
            </a:pPr>
            <a:r>
              <a:t/>
            </a:r>
            <a:endParaRPr/>
          </a:p>
        </p:txBody>
      </p:sp>
      <p:pic>
        <p:nvPicPr>
          <p:cNvPr id="155" name="Google Shape;155;p24"/>
          <p:cNvPicPr preferRelativeResize="0"/>
          <p:nvPr/>
        </p:nvPicPr>
        <p:blipFill>
          <a:blip r:embed="rId3">
            <a:alphaModFix/>
          </a:blip>
          <a:stretch>
            <a:fillRect/>
          </a:stretch>
        </p:blipFill>
        <p:spPr>
          <a:xfrm>
            <a:off x="5895375" y="1580625"/>
            <a:ext cx="3248625" cy="3229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5"/>
          <p:cNvSpPr txBox="1"/>
          <p:nvPr>
            <p:ph type="title"/>
          </p:nvPr>
        </p:nvSpPr>
        <p:spPr>
          <a:xfrm>
            <a:off x="0" y="512650"/>
            <a:ext cx="7688700" cy="529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CLEANING</a:t>
            </a:r>
            <a:endParaRPr/>
          </a:p>
        </p:txBody>
      </p:sp>
      <p:sp>
        <p:nvSpPr>
          <p:cNvPr id="161" name="Google Shape;161;p25"/>
          <p:cNvSpPr txBox="1"/>
          <p:nvPr>
            <p:ph idx="1" type="body"/>
          </p:nvPr>
        </p:nvSpPr>
        <p:spPr>
          <a:xfrm>
            <a:off x="187950" y="1076550"/>
            <a:ext cx="5587800" cy="35115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t/>
            </a:r>
            <a:endParaRPr sz="4800"/>
          </a:p>
          <a:p>
            <a:pPr indent="0" lvl="0" marL="0" rtl="0" algn="l">
              <a:lnSpc>
                <a:spcPct val="200000"/>
              </a:lnSpc>
              <a:spcBef>
                <a:spcPts val="1200"/>
              </a:spcBef>
              <a:spcAft>
                <a:spcPts val="0"/>
              </a:spcAft>
              <a:buNone/>
            </a:pPr>
            <a:r>
              <a:rPr lang="en" sz="4800">
                <a:solidFill>
                  <a:schemeClr val="dk2"/>
                </a:solidFill>
              </a:rPr>
              <a:t>Addition of features:</a:t>
            </a:r>
            <a:endParaRPr sz="4800">
              <a:solidFill>
                <a:schemeClr val="dk2"/>
              </a:solidFill>
            </a:endParaRPr>
          </a:p>
          <a:p>
            <a:pPr indent="-304800" lvl="0" marL="457200" rtl="0" algn="l">
              <a:lnSpc>
                <a:spcPct val="200000"/>
              </a:lnSpc>
              <a:spcBef>
                <a:spcPts val="1200"/>
              </a:spcBef>
              <a:spcAft>
                <a:spcPts val="0"/>
              </a:spcAft>
              <a:buClr>
                <a:schemeClr val="dk2"/>
              </a:buClr>
              <a:buSzPct val="100000"/>
              <a:buChar char="●"/>
            </a:pPr>
            <a:r>
              <a:rPr lang="en" sz="4800">
                <a:solidFill>
                  <a:schemeClr val="dk2"/>
                </a:solidFill>
              </a:rPr>
              <a:t>Added a new feature ‘Car_Age’, which is obtained by subtracting manufacture year from current year. And also checking if there are any car listings with manufacture year greater than 2022. Fortunately, there are no listings in that category.</a:t>
            </a:r>
            <a:endParaRPr sz="4800">
              <a:solidFill>
                <a:schemeClr val="dk2"/>
              </a:solidFill>
            </a:endParaRPr>
          </a:p>
          <a:p>
            <a:pPr indent="-304800" lvl="0" marL="457200" rtl="0" algn="l">
              <a:lnSpc>
                <a:spcPct val="200000"/>
              </a:lnSpc>
              <a:spcBef>
                <a:spcPts val="0"/>
              </a:spcBef>
              <a:spcAft>
                <a:spcPts val="0"/>
              </a:spcAft>
              <a:buClr>
                <a:schemeClr val="dk2"/>
              </a:buClr>
              <a:buSzPct val="100000"/>
              <a:buChar char="●"/>
            </a:pPr>
            <a:r>
              <a:rPr lang="en" sz="4800">
                <a:solidFill>
                  <a:schemeClr val="dk2"/>
                </a:solidFill>
              </a:rPr>
              <a:t>Removed the ‘Location’ column from the dataset, and added ‘State’ column by splitting the location and extracting the state from that.</a:t>
            </a:r>
            <a:endParaRPr sz="4800">
              <a:solidFill>
                <a:schemeClr val="dk2"/>
              </a:solidFill>
            </a:endParaRPr>
          </a:p>
          <a:p>
            <a:pPr indent="-304800" lvl="0" marL="457200" rtl="0" algn="l">
              <a:lnSpc>
                <a:spcPct val="200000"/>
              </a:lnSpc>
              <a:spcBef>
                <a:spcPts val="0"/>
              </a:spcBef>
              <a:spcAft>
                <a:spcPts val="0"/>
              </a:spcAft>
              <a:buClr>
                <a:schemeClr val="dk2"/>
              </a:buClr>
              <a:buSzPct val="100000"/>
              <a:buChar char="●"/>
            </a:pPr>
            <a:r>
              <a:rPr lang="en" sz="4800">
                <a:solidFill>
                  <a:schemeClr val="dk2"/>
                </a:solidFill>
              </a:rPr>
              <a:t>Adding a new feature ‘MPG’, which is obtained by the average of MPG_City and MPG_Highway values.</a:t>
            </a:r>
            <a:endParaRPr sz="4800">
              <a:solidFill>
                <a:schemeClr val="dk2"/>
              </a:solidFill>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62" name="Google Shape;162;p25"/>
          <p:cNvPicPr preferRelativeResize="0"/>
          <p:nvPr/>
        </p:nvPicPr>
        <p:blipFill>
          <a:blip r:embed="rId3">
            <a:alphaModFix/>
          </a:blip>
          <a:stretch>
            <a:fillRect/>
          </a:stretch>
        </p:blipFill>
        <p:spPr>
          <a:xfrm>
            <a:off x="5886825" y="1321300"/>
            <a:ext cx="3087675" cy="3449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6"/>
          <p:cNvSpPr txBox="1"/>
          <p:nvPr>
            <p:ph type="title"/>
          </p:nvPr>
        </p:nvSpPr>
        <p:spPr>
          <a:xfrm>
            <a:off x="0" y="5155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Final Dataset</a:t>
            </a:r>
            <a:endParaRPr/>
          </a:p>
        </p:txBody>
      </p:sp>
      <p:pic>
        <p:nvPicPr>
          <p:cNvPr id="168" name="Google Shape;168;p26"/>
          <p:cNvPicPr preferRelativeResize="0"/>
          <p:nvPr/>
        </p:nvPicPr>
        <p:blipFill>
          <a:blip r:embed="rId3">
            <a:alphaModFix/>
          </a:blip>
          <a:stretch>
            <a:fillRect/>
          </a:stretch>
        </p:blipFill>
        <p:spPr>
          <a:xfrm>
            <a:off x="152400" y="1587600"/>
            <a:ext cx="8839199" cy="2453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7"/>
          <p:cNvSpPr txBox="1"/>
          <p:nvPr>
            <p:ph type="title"/>
          </p:nvPr>
        </p:nvSpPr>
        <p:spPr>
          <a:xfrm>
            <a:off x="2178725" y="2232850"/>
            <a:ext cx="69060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EXPLORATORY DATA ANALYSIS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8"/>
          <p:cNvSpPr txBox="1"/>
          <p:nvPr>
            <p:ph type="title"/>
          </p:nvPr>
        </p:nvSpPr>
        <p:spPr>
          <a:xfrm>
            <a:off x="37375" y="5924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Exploratory Data Analysis</a:t>
            </a:r>
            <a:endParaRPr/>
          </a:p>
        </p:txBody>
      </p:sp>
      <p:sp>
        <p:nvSpPr>
          <p:cNvPr id="179" name="Google Shape;179;p28"/>
          <p:cNvSpPr txBox="1"/>
          <p:nvPr>
            <p:ph idx="1" type="body"/>
          </p:nvPr>
        </p:nvSpPr>
        <p:spPr>
          <a:xfrm>
            <a:off x="729450" y="1478125"/>
            <a:ext cx="7601100" cy="35286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1100"/>
              </a:spcBef>
              <a:spcAft>
                <a:spcPts val="0"/>
              </a:spcAft>
              <a:buClr>
                <a:srgbClr val="000000"/>
              </a:buClr>
              <a:buSzPts val="1400"/>
              <a:buFont typeface="Arial"/>
              <a:buChar char="●"/>
            </a:pPr>
            <a:r>
              <a:rPr lang="en" sz="1400">
                <a:solidFill>
                  <a:srgbClr val="000000"/>
                </a:solidFill>
                <a:highlight>
                  <a:srgbClr val="FFFFFF"/>
                </a:highlight>
                <a:latin typeface="Arial"/>
                <a:ea typeface="Arial"/>
                <a:cs typeface="Arial"/>
                <a:sym typeface="Arial"/>
              </a:rPr>
              <a:t>After clear analysis of the data, it is observed that we have:</a:t>
            </a:r>
            <a:endParaRPr sz="1400">
              <a:solidFill>
                <a:srgbClr val="000000"/>
              </a:solidFill>
              <a:highlight>
                <a:srgbClr val="FFFFFF"/>
              </a:highlight>
              <a:latin typeface="Arial"/>
              <a:ea typeface="Arial"/>
              <a:cs typeface="Arial"/>
              <a:sym typeface="Arial"/>
            </a:endParaRPr>
          </a:p>
          <a:p>
            <a:pPr indent="-317500" lvl="1" marL="914400" rtl="0" algn="l">
              <a:lnSpc>
                <a:spcPct val="200000"/>
              </a:lnSpc>
              <a:spcBef>
                <a:spcPts val="0"/>
              </a:spcBef>
              <a:spcAft>
                <a:spcPts val="0"/>
              </a:spcAft>
              <a:buClr>
                <a:srgbClr val="000000"/>
              </a:buClr>
              <a:buSzPts val="1400"/>
              <a:buFont typeface="Arial"/>
              <a:buChar char="○"/>
            </a:pPr>
            <a:r>
              <a:rPr lang="en" sz="1400">
                <a:solidFill>
                  <a:srgbClr val="000000"/>
                </a:solidFill>
                <a:highlight>
                  <a:srgbClr val="FFFFFF"/>
                </a:highlight>
                <a:latin typeface="Arial"/>
                <a:ea typeface="Arial"/>
                <a:cs typeface="Arial"/>
                <a:sym typeface="Arial"/>
              </a:rPr>
              <a:t>Vehicles</a:t>
            </a:r>
            <a:r>
              <a:rPr lang="en" sz="1400">
                <a:solidFill>
                  <a:srgbClr val="000000"/>
                </a:solidFill>
                <a:highlight>
                  <a:srgbClr val="FFFFFF"/>
                </a:highlight>
                <a:latin typeface="Arial"/>
                <a:ea typeface="Arial"/>
                <a:cs typeface="Arial"/>
                <a:sym typeface="Arial"/>
              </a:rPr>
              <a:t> from 49 different states across United States with 41 different branded cars.</a:t>
            </a:r>
            <a:endParaRPr sz="1400">
              <a:solidFill>
                <a:srgbClr val="000000"/>
              </a:solidFill>
              <a:highlight>
                <a:srgbClr val="FFFFFF"/>
              </a:highlight>
              <a:latin typeface="Arial"/>
              <a:ea typeface="Arial"/>
              <a:cs typeface="Arial"/>
              <a:sym typeface="Arial"/>
            </a:endParaRPr>
          </a:p>
          <a:p>
            <a:pPr indent="-317500" lvl="1" marL="914400" rtl="0" algn="l">
              <a:lnSpc>
                <a:spcPct val="200000"/>
              </a:lnSpc>
              <a:spcBef>
                <a:spcPts val="0"/>
              </a:spcBef>
              <a:spcAft>
                <a:spcPts val="0"/>
              </a:spcAft>
              <a:buClr>
                <a:srgbClr val="000000"/>
              </a:buClr>
              <a:buSzPts val="1400"/>
              <a:buFont typeface="Arial"/>
              <a:buChar char="○"/>
            </a:pPr>
            <a:r>
              <a:rPr lang="en" sz="1400">
                <a:solidFill>
                  <a:srgbClr val="000000"/>
                </a:solidFill>
                <a:highlight>
                  <a:srgbClr val="FFFFFF"/>
                </a:highlight>
                <a:latin typeface="Arial"/>
                <a:ea typeface="Arial"/>
                <a:cs typeface="Arial"/>
                <a:sym typeface="Arial"/>
              </a:rPr>
              <a:t>Vehicle models with manufacture years from 1997 - 2022 and Mileage ranging from 5 miles to 266229 miles.</a:t>
            </a:r>
            <a:endParaRPr sz="1400">
              <a:solidFill>
                <a:srgbClr val="000000"/>
              </a:solidFill>
              <a:highlight>
                <a:srgbClr val="FFFFFF"/>
              </a:highlight>
              <a:latin typeface="Arial"/>
              <a:ea typeface="Arial"/>
              <a:cs typeface="Arial"/>
              <a:sym typeface="Arial"/>
            </a:endParaRPr>
          </a:p>
          <a:p>
            <a:pPr indent="-317500" lvl="1" marL="914400" rtl="0" algn="l">
              <a:lnSpc>
                <a:spcPct val="200000"/>
              </a:lnSpc>
              <a:spcBef>
                <a:spcPts val="0"/>
              </a:spcBef>
              <a:spcAft>
                <a:spcPts val="0"/>
              </a:spcAft>
              <a:buClr>
                <a:srgbClr val="000000"/>
              </a:buClr>
              <a:buSzPts val="1400"/>
              <a:buFont typeface="Arial"/>
              <a:buChar char="○"/>
            </a:pPr>
            <a:r>
              <a:rPr lang="en" sz="1400">
                <a:solidFill>
                  <a:srgbClr val="000000"/>
                </a:solidFill>
                <a:highlight>
                  <a:srgbClr val="FFFFFF"/>
                </a:highlight>
                <a:latin typeface="Arial"/>
                <a:ea typeface="Arial"/>
                <a:cs typeface="Arial"/>
                <a:sym typeface="Arial"/>
              </a:rPr>
              <a:t>Cars with a minimum price of 2995 and maximum upto 272990 dollars.</a:t>
            </a:r>
            <a:endParaRPr sz="1400">
              <a:solidFill>
                <a:srgbClr val="000000"/>
              </a:solidFill>
              <a:highlight>
                <a:srgbClr val="FFFFFF"/>
              </a:highlight>
              <a:latin typeface="Arial"/>
              <a:ea typeface="Arial"/>
              <a:cs typeface="Arial"/>
              <a:sym typeface="Arial"/>
            </a:endParaRPr>
          </a:p>
          <a:p>
            <a:pPr indent="-317500" lvl="1" marL="914400" rtl="0" algn="l">
              <a:lnSpc>
                <a:spcPct val="200000"/>
              </a:lnSpc>
              <a:spcBef>
                <a:spcPts val="0"/>
              </a:spcBef>
              <a:spcAft>
                <a:spcPts val="0"/>
              </a:spcAft>
              <a:buClr>
                <a:srgbClr val="000000"/>
              </a:buClr>
              <a:buSzPts val="1400"/>
              <a:buFont typeface="Arial"/>
              <a:buChar char="○"/>
            </a:pPr>
            <a:r>
              <a:rPr lang="en" sz="1400">
                <a:solidFill>
                  <a:srgbClr val="000000"/>
                </a:solidFill>
                <a:highlight>
                  <a:srgbClr val="FFFFFF"/>
                </a:highlight>
                <a:latin typeface="Arial"/>
                <a:ea typeface="Arial"/>
                <a:cs typeface="Arial"/>
                <a:sym typeface="Arial"/>
              </a:rPr>
              <a:t>11 columns with numerical values, 6 columns with integer values and 1 column with float values.</a:t>
            </a:r>
            <a:endParaRPr sz="1400">
              <a:solidFill>
                <a:srgbClr val="000000"/>
              </a:solidFill>
              <a:highlight>
                <a:srgbClr val="FFFFFF"/>
              </a:highlight>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9"/>
          <p:cNvSpPr txBox="1"/>
          <p:nvPr>
            <p:ph type="title"/>
          </p:nvPr>
        </p:nvSpPr>
        <p:spPr>
          <a:xfrm>
            <a:off x="0" y="635125"/>
            <a:ext cx="7688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840"/>
              <a:t>EDA:</a:t>
            </a:r>
            <a:endParaRPr sz="1840"/>
          </a:p>
        </p:txBody>
      </p:sp>
      <p:pic>
        <p:nvPicPr>
          <p:cNvPr id="185" name="Google Shape;185;p29"/>
          <p:cNvPicPr preferRelativeResize="0"/>
          <p:nvPr/>
        </p:nvPicPr>
        <p:blipFill>
          <a:blip r:embed="rId3">
            <a:alphaModFix/>
          </a:blip>
          <a:stretch>
            <a:fillRect/>
          </a:stretch>
        </p:blipFill>
        <p:spPr>
          <a:xfrm>
            <a:off x="213600" y="2571750"/>
            <a:ext cx="4358401" cy="2511949"/>
          </a:xfrm>
          <a:prstGeom prst="rect">
            <a:avLst/>
          </a:prstGeom>
          <a:noFill/>
          <a:ln>
            <a:noFill/>
          </a:ln>
        </p:spPr>
      </p:pic>
      <p:sp>
        <p:nvSpPr>
          <p:cNvPr id="186" name="Google Shape;186;p29"/>
          <p:cNvSpPr txBox="1"/>
          <p:nvPr/>
        </p:nvSpPr>
        <p:spPr>
          <a:xfrm>
            <a:off x="0" y="1170325"/>
            <a:ext cx="4572000" cy="1773600"/>
          </a:xfrm>
          <a:prstGeom prst="rect">
            <a:avLst/>
          </a:prstGeom>
          <a:noFill/>
          <a:ln>
            <a:noFill/>
          </a:ln>
        </p:spPr>
        <p:txBody>
          <a:bodyPr anchorCtr="0" anchor="t" bIns="91425" lIns="91425" spcFirstLastPara="1" rIns="91425" wrap="square" tIns="91425">
            <a:spAutoFit/>
          </a:bodyPr>
          <a:lstStyle/>
          <a:p>
            <a:pPr indent="0" lvl="0" marL="76200" rtl="0" algn="l">
              <a:lnSpc>
                <a:spcPct val="115000"/>
              </a:lnSpc>
              <a:spcBef>
                <a:spcPts val="1200"/>
              </a:spcBef>
              <a:spcAft>
                <a:spcPts val="0"/>
              </a:spcAft>
              <a:buNone/>
            </a:pPr>
            <a:r>
              <a:rPr b="1" lang="en" sz="1100">
                <a:highlight>
                  <a:srgbClr val="FFFFFF"/>
                </a:highlight>
              </a:rPr>
              <a:t>Listings as per State:</a:t>
            </a:r>
            <a:endParaRPr b="1" sz="1100">
              <a:highlight>
                <a:srgbClr val="FFFFFF"/>
              </a:highlight>
            </a:endParaRPr>
          </a:p>
          <a:p>
            <a:pPr indent="-298450" lvl="0" marL="457200" rtl="0" algn="l">
              <a:lnSpc>
                <a:spcPct val="115000"/>
              </a:lnSpc>
              <a:spcBef>
                <a:spcPts val="1100"/>
              </a:spcBef>
              <a:spcAft>
                <a:spcPts val="0"/>
              </a:spcAft>
              <a:buSzPts val="1100"/>
              <a:buChar char="●"/>
            </a:pPr>
            <a:r>
              <a:rPr lang="en" sz="1100">
                <a:highlight>
                  <a:srgbClr val="FFFFFF"/>
                </a:highlight>
              </a:rPr>
              <a:t>From this we can clearly see that texas stands in the first position in the number of listings with 2162 (21.8%) and next is florida with around 1532 (15.5%) car listings and california has 1187(12%) he least number of cars being posted online from </a:t>
            </a:r>
            <a:r>
              <a:rPr lang="en" sz="1050">
                <a:highlight>
                  <a:srgbClr val="FFFFFF"/>
                </a:highlight>
              </a:rPr>
              <a:t> the state of Maine which is just 3 listings</a:t>
            </a:r>
            <a:r>
              <a:rPr lang="en" sz="1100">
                <a:highlight>
                  <a:srgbClr val="FFFFFF"/>
                </a:highlight>
              </a:rPr>
              <a:t> </a:t>
            </a:r>
            <a:endParaRPr sz="1100">
              <a:highlight>
                <a:srgbClr val="FFFFFF"/>
              </a:highlight>
            </a:endParaRPr>
          </a:p>
          <a:p>
            <a:pPr indent="0" lvl="0" marL="0" rtl="0" algn="l">
              <a:spcBef>
                <a:spcPts val="500"/>
              </a:spcBef>
              <a:spcAft>
                <a:spcPts val="0"/>
              </a:spcAft>
              <a:buNone/>
            </a:pPr>
            <a:r>
              <a:t/>
            </a:r>
            <a:endParaRPr>
              <a:latin typeface="Lato"/>
              <a:ea typeface="Lato"/>
              <a:cs typeface="Lato"/>
              <a:sym typeface="Lato"/>
            </a:endParaRPr>
          </a:p>
        </p:txBody>
      </p:sp>
      <p:pic>
        <p:nvPicPr>
          <p:cNvPr id="187" name="Google Shape;187;p29"/>
          <p:cNvPicPr preferRelativeResize="0"/>
          <p:nvPr/>
        </p:nvPicPr>
        <p:blipFill>
          <a:blip r:embed="rId4">
            <a:alphaModFix/>
          </a:blip>
          <a:stretch>
            <a:fillRect/>
          </a:stretch>
        </p:blipFill>
        <p:spPr>
          <a:xfrm>
            <a:off x="4572000" y="1524325"/>
            <a:ext cx="4419601" cy="2643549"/>
          </a:xfrm>
          <a:prstGeom prst="rect">
            <a:avLst/>
          </a:prstGeom>
          <a:noFill/>
          <a:ln>
            <a:noFill/>
          </a:ln>
        </p:spPr>
      </p:pic>
      <p:sp>
        <p:nvSpPr>
          <p:cNvPr id="188" name="Google Shape;188;p29"/>
          <p:cNvSpPr txBox="1"/>
          <p:nvPr/>
        </p:nvSpPr>
        <p:spPr>
          <a:xfrm>
            <a:off x="4861575" y="4109675"/>
            <a:ext cx="4058400" cy="9381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SzPts val="1100"/>
              <a:buChar char="●"/>
            </a:pPr>
            <a:r>
              <a:rPr lang="en" sz="1100">
                <a:highlight>
                  <a:srgbClr val="FFFFFF"/>
                </a:highlight>
              </a:rPr>
              <a:t>Ford is the dominant brand on the used car market. And Chevrolet, Toyota, Jeep, Nissan are another top 4 makers. Totally they account for about 46% of the used car listings.</a:t>
            </a:r>
            <a:endParaRPr sz="1100">
              <a:latin typeface="Lato"/>
              <a:ea typeface="Lato"/>
              <a:cs typeface="Lato"/>
              <a:sym typeface="Lato"/>
            </a:endParaRPr>
          </a:p>
        </p:txBody>
      </p:sp>
      <p:sp>
        <p:nvSpPr>
          <p:cNvPr id="189" name="Google Shape;189;p29"/>
          <p:cNvSpPr txBox="1"/>
          <p:nvPr/>
        </p:nvSpPr>
        <p:spPr>
          <a:xfrm>
            <a:off x="4572000" y="1170325"/>
            <a:ext cx="2622900" cy="354000"/>
          </a:xfrm>
          <a:prstGeom prst="rect">
            <a:avLst/>
          </a:prstGeom>
          <a:noFill/>
          <a:ln>
            <a:noFill/>
          </a:ln>
        </p:spPr>
        <p:txBody>
          <a:bodyPr anchorCtr="0" anchor="t" bIns="91425" lIns="91425" spcFirstLastPara="1" rIns="91425" wrap="square" tIns="91425">
            <a:spAutoFit/>
          </a:bodyPr>
          <a:lstStyle/>
          <a:p>
            <a:pPr indent="0" lvl="0" marL="76200" rtl="0" algn="l">
              <a:lnSpc>
                <a:spcPct val="115000"/>
              </a:lnSpc>
              <a:spcBef>
                <a:spcPts val="1200"/>
              </a:spcBef>
              <a:spcAft>
                <a:spcPts val="200"/>
              </a:spcAft>
              <a:buNone/>
            </a:pPr>
            <a:r>
              <a:rPr b="1" lang="en" sz="1100">
                <a:highlight>
                  <a:srgbClr val="FFFFFF"/>
                </a:highlight>
              </a:rPr>
              <a:t>Listings as per Brand:</a:t>
            </a:r>
            <a:endParaRPr>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idx="1" type="body"/>
          </p:nvPr>
        </p:nvSpPr>
        <p:spPr>
          <a:xfrm>
            <a:off x="0" y="3144200"/>
            <a:ext cx="2901900" cy="1050000"/>
          </a:xfrm>
          <a:prstGeom prst="rect">
            <a:avLst/>
          </a:prstGeom>
        </p:spPr>
        <p:txBody>
          <a:bodyPr anchorCtr="0" anchor="t" bIns="91425" lIns="91425" spcFirstLastPara="1" rIns="91425" wrap="square" tIns="91425">
            <a:normAutofit/>
          </a:bodyPr>
          <a:lstStyle/>
          <a:p>
            <a:pPr indent="0" lvl="0" marL="0" rtl="0" algn="l">
              <a:spcBef>
                <a:spcPts val="1100"/>
              </a:spcBef>
              <a:spcAft>
                <a:spcPts val="200"/>
              </a:spcAft>
              <a:buNone/>
            </a:pPr>
            <a:r>
              <a:rPr b="1" lang="en" sz="1000">
                <a:solidFill>
                  <a:srgbClr val="000000"/>
                </a:solidFill>
                <a:highlight>
                  <a:srgbClr val="FFFFFF"/>
                </a:highlight>
                <a:latin typeface="Arial"/>
                <a:ea typeface="Arial"/>
                <a:cs typeface="Arial"/>
                <a:sym typeface="Arial"/>
              </a:rPr>
              <a:t>Almost 96% of the car listings are with fuel type as Gas and only few cars are Hybrid, Diesel and Electric</a:t>
            </a:r>
            <a:endParaRPr b="1" sz="1000">
              <a:solidFill>
                <a:srgbClr val="000000"/>
              </a:solidFill>
              <a:highlight>
                <a:srgbClr val="FFFFFF"/>
              </a:highlight>
              <a:latin typeface="Arial"/>
              <a:ea typeface="Arial"/>
              <a:cs typeface="Arial"/>
              <a:sym typeface="Arial"/>
            </a:endParaRPr>
          </a:p>
        </p:txBody>
      </p:sp>
      <p:pic>
        <p:nvPicPr>
          <p:cNvPr id="195" name="Google Shape;195;p30"/>
          <p:cNvPicPr preferRelativeResize="0"/>
          <p:nvPr/>
        </p:nvPicPr>
        <p:blipFill>
          <a:blip r:embed="rId3">
            <a:alphaModFix/>
          </a:blip>
          <a:stretch>
            <a:fillRect/>
          </a:stretch>
        </p:blipFill>
        <p:spPr>
          <a:xfrm>
            <a:off x="5945475" y="2898275"/>
            <a:ext cx="3095999" cy="2245225"/>
          </a:xfrm>
          <a:prstGeom prst="rect">
            <a:avLst/>
          </a:prstGeom>
          <a:noFill/>
          <a:ln>
            <a:noFill/>
          </a:ln>
        </p:spPr>
      </p:pic>
      <p:pic>
        <p:nvPicPr>
          <p:cNvPr id="196" name="Google Shape;196;p30"/>
          <p:cNvPicPr preferRelativeResize="0"/>
          <p:nvPr/>
        </p:nvPicPr>
        <p:blipFill>
          <a:blip r:embed="rId4">
            <a:alphaModFix/>
          </a:blip>
          <a:stretch>
            <a:fillRect/>
          </a:stretch>
        </p:blipFill>
        <p:spPr>
          <a:xfrm>
            <a:off x="0" y="965475"/>
            <a:ext cx="3277700" cy="2093274"/>
          </a:xfrm>
          <a:prstGeom prst="rect">
            <a:avLst/>
          </a:prstGeom>
          <a:noFill/>
          <a:ln>
            <a:noFill/>
          </a:ln>
        </p:spPr>
      </p:pic>
      <p:sp>
        <p:nvSpPr>
          <p:cNvPr id="197" name="Google Shape;197;p30"/>
          <p:cNvSpPr txBox="1"/>
          <p:nvPr/>
        </p:nvSpPr>
        <p:spPr>
          <a:xfrm>
            <a:off x="6062100" y="1930925"/>
            <a:ext cx="3081900" cy="869700"/>
          </a:xfrm>
          <a:prstGeom prst="rect">
            <a:avLst/>
          </a:prstGeom>
          <a:noFill/>
          <a:ln>
            <a:noFill/>
          </a:ln>
        </p:spPr>
        <p:txBody>
          <a:bodyPr anchorCtr="0" anchor="t" bIns="91425" lIns="91425" spcFirstLastPara="1" rIns="91425" wrap="square" tIns="91425">
            <a:spAutoFit/>
          </a:bodyPr>
          <a:lstStyle/>
          <a:p>
            <a:pPr indent="0" lvl="0" marL="76200" marR="190500" rtl="0" algn="l">
              <a:lnSpc>
                <a:spcPct val="115000"/>
              </a:lnSpc>
              <a:spcBef>
                <a:spcPts val="0"/>
              </a:spcBef>
              <a:spcAft>
                <a:spcPts val="0"/>
              </a:spcAft>
              <a:buNone/>
            </a:pPr>
            <a:r>
              <a:rPr b="1" lang="en" sz="1000"/>
              <a:t>A</a:t>
            </a:r>
            <a:r>
              <a:rPr b="1" lang="en" sz="1000"/>
              <a:t> hypothesis here that used car website publishes cars with accident history is wrong, as most of the cars are with no accidents</a:t>
            </a:r>
            <a:endParaRPr>
              <a:latin typeface="Lato"/>
              <a:ea typeface="Lato"/>
              <a:cs typeface="Lato"/>
              <a:sym typeface="Lato"/>
            </a:endParaRPr>
          </a:p>
        </p:txBody>
      </p:sp>
      <p:pic>
        <p:nvPicPr>
          <p:cNvPr id="198" name="Google Shape;198;p30"/>
          <p:cNvPicPr preferRelativeResize="0"/>
          <p:nvPr/>
        </p:nvPicPr>
        <p:blipFill>
          <a:blip r:embed="rId5">
            <a:alphaModFix/>
          </a:blip>
          <a:stretch>
            <a:fillRect/>
          </a:stretch>
        </p:blipFill>
        <p:spPr>
          <a:xfrm>
            <a:off x="2941050" y="1930925"/>
            <a:ext cx="3081900" cy="1803000"/>
          </a:xfrm>
          <a:prstGeom prst="rect">
            <a:avLst/>
          </a:prstGeom>
          <a:noFill/>
          <a:ln>
            <a:noFill/>
          </a:ln>
        </p:spPr>
      </p:pic>
      <p:sp>
        <p:nvSpPr>
          <p:cNvPr id="199" name="Google Shape;199;p30"/>
          <p:cNvSpPr txBox="1"/>
          <p:nvPr/>
        </p:nvSpPr>
        <p:spPr>
          <a:xfrm>
            <a:off x="2849475" y="3392000"/>
            <a:ext cx="3096000" cy="60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b="1" lang="en" sz="1000">
                <a:highlight>
                  <a:srgbClr val="FFFFFF"/>
                </a:highlight>
              </a:rPr>
              <a:t>Most of the cars have automatic transmission</a:t>
            </a:r>
            <a:endParaRPr b="1" sz="1000">
              <a:highlight>
                <a:srgbClr val="FFFFFF"/>
              </a:highlight>
            </a:endParaRPr>
          </a:p>
          <a:p>
            <a:pPr indent="0" lvl="0" marL="0" rtl="0" algn="l">
              <a:spcBef>
                <a:spcPts val="200"/>
              </a:spcBef>
              <a:spcAft>
                <a:spcPts val="0"/>
              </a:spcAft>
              <a:buNone/>
            </a:pPr>
            <a:r>
              <a:t/>
            </a:r>
            <a:endParaRPr>
              <a:latin typeface="Lato"/>
              <a:ea typeface="Lato"/>
              <a:cs typeface="Lato"/>
              <a:sym typeface="Lato"/>
            </a:endParaRPr>
          </a:p>
        </p:txBody>
      </p:sp>
      <p:sp>
        <p:nvSpPr>
          <p:cNvPr id="200" name="Google Shape;200;p30"/>
          <p:cNvSpPr txBox="1"/>
          <p:nvPr>
            <p:ph type="title"/>
          </p:nvPr>
        </p:nvSpPr>
        <p:spPr>
          <a:xfrm>
            <a:off x="-42725" y="504100"/>
            <a:ext cx="1008300" cy="33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440"/>
              <a:t>EDA:</a:t>
            </a:r>
            <a:endParaRPr sz="144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1"/>
          <p:cNvSpPr txBox="1"/>
          <p:nvPr>
            <p:ph type="title"/>
          </p:nvPr>
        </p:nvSpPr>
        <p:spPr>
          <a:xfrm>
            <a:off x="469925" y="6593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400"/>
              </a:spcBef>
              <a:spcAft>
                <a:spcPts val="0"/>
              </a:spcAft>
              <a:buNone/>
            </a:pPr>
            <a:r>
              <a:rPr lang="en" sz="1300">
                <a:solidFill>
                  <a:srgbClr val="000000"/>
                </a:solidFill>
                <a:highlight>
                  <a:srgbClr val="FFFFFF"/>
                </a:highlight>
                <a:latin typeface="Arial"/>
                <a:ea typeface="Arial"/>
                <a:cs typeface="Arial"/>
                <a:sym typeface="Arial"/>
              </a:rPr>
              <a:t>Mean price of car based on various attributes:</a:t>
            </a:r>
            <a:endParaRPr sz="1300">
              <a:solidFill>
                <a:srgbClr val="000000"/>
              </a:solidFill>
              <a:highlight>
                <a:srgbClr val="FFFFFF"/>
              </a:highlight>
              <a:latin typeface="Arial"/>
              <a:ea typeface="Arial"/>
              <a:cs typeface="Arial"/>
              <a:sym typeface="Arial"/>
            </a:endParaRPr>
          </a:p>
          <a:p>
            <a:pPr indent="0" lvl="0" marL="0" rtl="0" algn="l">
              <a:spcBef>
                <a:spcPts val="400"/>
              </a:spcBef>
              <a:spcAft>
                <a:spcPts val="0"/>
              </a:spcAft>
              <a:buNone/>
            </a:pPr>
            <a:r>
              <a:t/>
            </a:r>
            <a:endParaRPr/>
          </a:p>
        </p:txBody>
      </p:sp>
      <p:pic>
        <p:nvPicPr>
          <p:cNvPr id="206" name="Google Shape;206;p31"/>
          <p:cNvPicPr preferRelativeResize="0"/>
          <p:nvPr/>
        </p:nvPicPr>
        <p:blipFill>
          <a:blip r:embed="rId3">
            <a:alphaModFix/>
          </a:blip>
          <a:stretch>
            <a:fillRect/>
          </a:stretch>
        </p:blipFill>
        <p:spPr>
          <a:xfrm>
            <a:off x="152400" y="1247200"/>
            <a:ext cx="4538274" cy="3743901"/>
          </a:xfrm>
          <a:prstGeom prst="rect">
            <a:avLst/>
          </a:prstGeom>
          <a:noFill/>
          <a:ln>
            <a:noFill/>
          </a:ln>
        </p:spPr>
      </p:pic>
      <p:pic>
        <p:nvPicPr>
          <p:cNvPr id="207" name="Google Shape;207;p31"/>
          <p:cNvPicPr preferRelativeResize="0"/>
          <p:nvPr/>
        </p:nvPicPr>
        <p:blipFill>
          <a:blip r:embed="rId4">
            <a:alphaModFix/>
          </a:blip>
          <a:stretch>
            <a:fillRect/>
          </a:stretch>
        </p:blipFill>
        <p:spPr>
          <a:xfrm>
            <a:off x="5075150" y="1194550"/>
            <a:ext cx="3916449" cy="3743899"/>
          </a:xfrm>
          <a:prstGeom prst="rect">
            <a:avLst/>
          </a:prstGeom>
          <a:noFill/>
          <a:ln>
            <a:noFill/>
          </a:ln>
        </p:spPr>
      </p:pic>
      <p:sp>
        <p:nvSpPr>
          <p:cNvPr id="208" name="Google Shape;208;p31"/>
          <p:cNvSpPr txBox="1"/>
          <p:nvPr/>
        </p:nvSpPr>
        <p:spPr>
          <a:xfrm>
            <a:off x="0" y="452825"/>
            <a:ext cx="67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EDA:</a:t>
            </a:r>
            <a:endParaRPr>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549175" y="5894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Agenda:</a:t>
            </a:r>
            <a:endParaRPr/>
          </a:p>
        </p:txBody>
      </p:sp>
      <p:sp>
        <p:nvSpPr>
          <p:cNvPr id="93" name="Google Shape;93;p14"/>
          <p:cNvSpPr txBox="1"/>
          <p:nvPr>
            <p:ph idx="1" type="body"/>
          </p:nvPr>
        </p:nvSpPr>
        <p:spPr>
          <a:xfrm>
            <a:off x="1213500" y="1591650"/>
            <a:ext cx="6717000" cy="2927400"/>
          </a:xfrm>
          <a:prstGeom prst="rect">
            <a:avLst/>
          </a:prstGeom>
        </p:spPr>
        <p:txBody>
          <a:bodyPr anchorCtr="0" anchor="t" bIns="91425" lIns="91425" spcFirstLastPara="1" rIns="91425" wrap="square" tIns="91425">
            <a:normAutofit fontScale="25000" lnSpcReduction="20000"/>
          </a:bodyPr>
          <a:lstStyle/>
          <a:p>
            <a:pPr indent="-339725" lvl="0" marL="457200" rtl="0" algn="l">
              <a:lnSpc>
                <a:spcPct val="200000"/>
              </a:lnSpc>
              <a:spcBef>
                <a:spcPts val="0"/>
              </a:spcBef>
              <a:spcAft>
                <a:spcPts val="0"/>
              </a:spcAft>
              <a:buClr>
                <a:schemeClr val="dk2"/>
              </a:buClr>
              <a:buSzPct val="100000"/>
              <a:buFont typeface="Raleway"/>
              <a:buChar char="❖"/>
            </a:pPr>
            <a:r>
              <a:rPr b="1" lang="en" sz="7000">
                <a:solidFill>
                  <a:schemeClr val="dk2"/>
                </a:solidFill>
                <a:latin typeface="Raleway"/>
                <a:ea typeface="Raleway"/>
                <a:cs typeface="Raleway"/>
                <a:sym typeface="Raleway"/>
              </a:rPr>
              <a:t>Introduction</a:t>
            </a:r>
            <a:endParaRPr b="1" sz="7000">
              <a:solidFill>
                <a:schemeClr val="dk2"/>
              </a:solidFill>
              <a:latin typeface="Raleway"/>
              <a:ea typeface="Raleway"/>
              <a:cs typeface="Raleway"/>
              <a:sym typeface="Raleway"/>
            </a:endParaRPr>
          </a:p>
          <a:p>
            <a:pPr indent="-339725" lvl="0" marL="457200" rtl="0" algn="l">
              <a:lnSpc>
                <a:spcPct val="200000"/>
              </a:lnSpc>
              <a:spcBef>
                <a:spcPts val="0"/>
              </a:spcBef>
              <a:spcAft>
                <a:spcPts val="0"/>
              </a:spcAft>
              <a:buClr>
                <a:schemeClr val="dk2"/>
              </a:buClr>
              <a:buSzPct val="100000"/>
              <a:buFont typeface="Raleway"/>
              <a:buChar char="❖"/>
            </a:pPr>
            <a:r>
              <a:rPr b="1" lang="en" sz="7000">
                <a:solidFill>
                  <a:schemeClr val="dk2"/>
                </a:solidFill>
                <a:latin typeface="Raleway"/>
                <a:ea typeface="Raleway"/>
                <a:cs typeface="Raleway"/>
                <a:sym typeface="Raleway"/>
              </a:rPr>
              <a:t>Data Collection</a:t>
            </a:r>
            <a:endParaRPr b="1" sz="7000">
              <a:solidFill>
                <a:schemeClr val="dk2"/>
              </a:solidFill>
              <a:latin typeface="Raleway"/>
              <a:ea typeface="Raleway"/>
              <a:cs typeface="Raleway"/>
              <a:sym typeface="Raleway"/>
            </a:endParaRPr>
          </a:p>
          <a:p>
            <a:pPr indent="-339725" lvl="0" marL="457200" rtl="0" algn="l">
              <a:lnSpc>
                <a:spcPct val="200000"/>
              </a:lnSpc>
              <a:spcBef>
                <a:spcPts val="0"/>
              </a:spcBef>
              <a:spcAft>
                <a:spcPts val="0"/>
              </a:spcAft>
              <a:buClr>
                <a:schemeClr val="dk2"/>
              </a:buClr>
              <a:buSzPct val="100000"/>
              <a:buFont typeface="Raleway"/>
              <a:buChar char="❖"/>
            </a:pPr>
            <a:r>
              <a:rPr b="1" lang="en" sz="7000">
                <a:solidFill>
                  <a:schemeClr val="dk2"/>
                </a:solidFill>
                <a:latin typeface="Raleway"/>
                <a:ea typeface="Raleway"/>
                <a:cs typeface="Raleway"/>
                <a:sym typeface="Raleway"/>
              </a:rPr>
              <a:t>Data Cleaning</a:t>
            </a:r>
            <a:endParaRPr b="1" sz="7000">
              <a:solidFill>
                <a:schemeClr val="dk2"/>
              </a:solidFill>
              <a:latin typeface="Raleway"/>
              <a:ea typeface="Raleway"/>
              <a:cs typeface="Raleway"/>
              <a:sym typeface="Raleway"/>
            </a:endParaRPr>
          </a:p>
          <a:p>
            <a:pPr indent="-339725" lvl="0" marL="457200" rtl="0" algn="l">
              <a:lnSpc>
                <a:spcPct val="200000"/>
              </a:lnSpc>
              <a:spcBef>
                <a:spcPts val="0"/>
              </a:spcBef>
              <a:spcAft>
                <a:spcPts val="0"/>
              </a:spcAft>
              <a:buClr>
                <a:schemeClr val="dk2"/>
              </a:buClr>
              <a:buSzPct val="100000"/>
              <a:buFont typeface="Raleway"/>
              <a:buChar char="❖"/>
            </a:pPr>
            <a:r>
              <a:rPr b="1" lang="en" sz="7000">
                <a:solidFill>
                  <a:schemeClr val="dk2"/>
                </a:solidFill>
                <a:latin typeface="Raleway"/>
                <a:ea typeface="Raleway"/>
                <a:cs typeface="Raleway"/>
                <a:sym typeface="Raleway"/>
              </a:rPr>
              <a:t>Exploratory Data Analysis</a:t>
            </a:r>
            <a:endParaRPr b="1" sz="7000">
              <a:solidFill>
                <a:schemeClr val="dk2"/>
              </a:solidFill>
              <a:latin typeface="Raleway"/>
              <a:ea typeface="Raleway"/>
              <a:cs typeface="Raleway"/>
              <a:sym typeface="Raleway"/>
            </a:endParaRPr>
          </a:p>
          <a:p>
            <a:pPr indent="-339725" lvl="0" marL="457200" rtl="0" algn="l">
              <a:lnSpc>
                <a:spcPct val="200000"/>
              </a:lnSpc>
              <a:spcBef>
                <a:spcPts val="0"/>
              </a:spcBef>
              <a:spcAft>
                <a:spcPts val="0"/>
              </a:spcAft>
              <a:buClr>
                <a:schemeClr val="dk2"/>
              </a:buClr>
              <a:buSzPct val="100000"/>
              <a:buFont typeface="Raleway"/>
              <a:buChar char="❖"/>
            </a:pPr>
            <a:r>
              <a:rPr b="1" lang="en" sz="7000">
                <a:solidFill>
                  <a:schemeClr val="dk2"/>
                </a:solidFill>
                <a:latin typeface="Raleway"/>
                <a:ea typeface="Raleway"/>
                <a:cs typeface="Raleway"/>
                <a:sym typeface="Raleway"/>
              </a:rPr>
              <a:t>Prediction Modelling</a:t>
            </a:r>
            <a:endParaRPr b="1" sz="7000">
              <a:solidFill>
                <a:schemeClr val="dk2"/>
              </a:solidFill>
              <a:latin typeface="Raleway"/>
              <a:ea typeface="Raleway"/>
              <a:cs typeface="Raleway"/>
              <a:sym typeface="Raleway"/>
            </a:endParaRPr>
          </a:p>
          <a:p>
            <a:pPr indent="-339725" lvl="0" marL="457200" rtl="0" algn="l">
              <a:lnSpc>
                <a:spcPct val="200000"/>
              </a:lnSpc>
              <a:spcBef>
                <a:spcPts val="0"/>
              </a:spcBef>
              <a:spcAft>
                <a:spcPts val="0"/>
              </a:spcAft>
              <a:buClr>
                <a:schemeClr val="dk2"/>
              </a:buClr>
              <a:buSzPct val="100000"/>
              <a:buFont typeface="Raleway"/>
              <a:buChar char="❖"/>
            </a:pPr>
            <a:r>
              <a:rPr b="1" lang="en" sz="7000">
                <a:solidFill>
                  <a:schemeClr val="dk2"/>
                </a:solidFill>
                <a:latin typeface="Raleway"/>
                <a:ea typeface="Raleway"/>
                <a:cs typeface="Raleway"/>
                <a:sym typeface="Raleway"/>
              </a:rPr>
              <a:t>Application Design</a:t>
            </a:r>
            <a:endParaRPr b="1" sz="7000">
              <a:solidFill>
                <a:schemeClr val="dk2"/>
              </a:solidFill>
              <a:latin typeface="Raleway"/>
              <a:ea typeface="Raleway"/>
              <a:cs typeface="Raleway"/>
              <a:sym typeface="Raleway"/>
            </a:endParaRPr>
          </a:p>
          <a:p>
            <a:pPr indent="0" lvl="0" marL="457200" rtl="0" algn="l">
              <a:spcBef>
                <a:spcPts val="1200"/>
              </a:spcBef>
              <a:spcAft>
                <a:spcPts val="0"/>
              </a:spcAft>
              <a:buNone/>
            </a:pPr>
            <a:r>
              <a:t/>
            </a:r>
            <a:endParaRPr b="1" sz="2600">
              <a:solidFill>
                <a:schemeClr val="dk2"/>
              </a:solidFill>
              <a:latin typeface="Raleway"/>
              <a:ea typeface="Raleway"/>
              <a:cs typeface="Raleway"/>
              <a:sym typeface="Raleway"/>
            </a:endParaRPr>
          </a:p>
          <a:p>
            <a:pPr indent="0" lvl="0" marL="457200" rtl="0" algn="l">
              <a:spcBef>
                <a:spcPts val="1200"/>
              </a:spcBef>
              <a:spcAft>
                <a:spcPts val="0"/>
              </a:spcAft>
              <a:buNone/>
            </a:pPr>
            <a:r>
              <a:t/>
            </a:r>
            <a:endParaRPr b="1" sz="2600">
              <a:solidFill>
                <a:schemeClr val="dk2"/>
              </a:solidFill>
              <a:latin typeface="Raleway"/>
              <a:ea typeface="Raleway"/>
              <a:cs typeface="Raleway"/>
              <a:sym typeface="Raleway"/>
            </a:endParaRPr>
          </a:p>
          <a:p>
            <a:pPr indent="0" lvl="0" marL="457200" rtl="0" algn="l">
              <a:spcBef>
                <a:spcPts val="1200"/>
              </a:spcBef>
              <a:spcAft>
                <a:spcPts val="1200"/>
              </a:spcAft>
              <a:buNone/>
            </a:pPr>
            <a:r>
              <a:t/>
            </a:r>
            <a:endParaRPr b="1" sz="2600">
              <a:solidFill>
                <a:schemeClr val="dk2"/>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32"/>
          <p:cNvPicPr preferRelativeResize="0"/>
          <p:nvPr/>
        </p:nvPicPr>
        <p:blipFill>
          <a:blip r:embed="rId3">
            <a:alphaModFix/>
          </a:blip>
          <a:stretch>
            <a:fillRect/>
          </a:stretch>
        </p:blipFill>
        <p:spPr>
          <a:xfrm>
            <a:off x="4717975" y="1213250"/>
            <a:ext cx="4194401" cy="3797949"/>
          </a:xfrm>
          <a:prstGeom prst="rect">
            <a:avLst/>
          </a:prstGeom>
          <a:noFill/>
          <a:ln>
            <a:noFill/>
          </a:ln>
        </p:spPr>
      </p:pic>
      <p:pic>
        <p:nvPicPr>
          <p:cNvPr id="214" name="Google Shape;214;p32"/>
          <p:cNvPicPr preferRelativeResize="0"/>
          <p:nvPr/>
        </p:nvPicPr>
        <p:blipFill>
          <a:blip r:embed="rId4">
            <a:alphaModFix/>
          </a:blip>
          <a:stretch>
            <a:fillRect/>
          </a:stretch>
        </p:blipFill>
        <p:spPr>
          <a:xfrm>
            <a:off x="349875" y="1273050"/>
            <a:ext cx="4267198" cy="3738149"/>
          </a:xfrm>
          <a:prstGeom prst="rect">
            <a:avLst/>
          </a:prstGeom>
          <a:noFill/>
          <a:ln>
            <a:noFill/>
          </a:ln>
        </p:spPr>
      </p:pic>
      <p:sp>
        <p:nvSpPr>
          <p:cNvPr id="215" name="Google Shape;215;p32"/>
          <p:cNvSpPr txBox="1"/>
          <p:nvPr/>
        </p:nvSpPr>
        <p:spPr>
          <a:xfrm>
            <a:off x="623725" y="591450"/>
            <a:ext cx="3802200" cy="68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highlight>
                  <a:srgbClr val="FFFFFF"/>
                </a:highlight>
              </a:rPr>
              <a:t>Mean price of car based on various attributes</a:t>
            </a:r>
            <a:endParaRPr b="1" sz="1300">
              <a:highlight>
                <a:srgbClr val="FFFFFF"/>
              </a:highlight>
            </a:endParaRPr>
          </a:p>
          <a:p>
            <a:pPr indent="0" lvl="0" marL="0" rtl="0" algn="l">
              <a:spcBef>
                <a:spcPts val="400"/>
              </a:spcBef>
              <a:spcAft>
                <a:spcPts val="0"/>
              </a:spcAft>
              <a:buNone/>
            </a:pPr>
            <a:r>
              <a:t/>
            </a:r>
            <a:endParaRPr>
              <a:latin typeface="Lato"/>
              <a:ea typeface="Lato"/>
              <a:cs typeface="Lato"/>
              <a:sym typeface="Lato"/>
            </a:endParaRPr>
          </a:p>
        </p:txBody>
      </p:sp>
      <p:sp>
        <p:nvSpPr>
          <p:cNvPr id="216" name="Google Shape;216;p32"/>
          <p:cNvSpPr txBox="1"/>
          <p:nvPr/>
        </p:nvSpPr>
        <p:spPr>
          <a:xfrm>
            <a:off x="0" y="418675"/>
            <a:ext cx="158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EDA:</a:t>
            </a:r>
            <a:endParaRPr>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3"/>
          <p:cNvSpPr txBox="1"/>
          <p:nvPr>
            <p:ph type="title"/>
          </p:nvPr>
        </p:nvSpPr>
        <p:spPr>
          <a:xfrm>
            <a:off x="2349600" y="2238525"/>
            <a:ext cx="6188100" cy="538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PREDICTION MODELLING</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4"/>
          <p:cNvSpPr txBox="1"/>
          <p:nvPr>
            <p:ph type="title"/>
          </p:nvPr>
        </p:nvSpPr>
        <p:spPr>
          <a:xfrm>
            <a:off x="0" y="5667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PREDICTION MODELLING</a:t>
            </a:r>
            <a:endParaRPr/>
          </a:p>
        </p:txBody>
      </p:sp>
      <p:sp>
        <p:nvSpPr>
          <p:cNvPr id="227" name="Google Shape;227;p34"/>
          <p:cNvSpPr txBox="1"/>
          <p:nvPr>
            <p:ph idx="1" type="body"/>
          </p:nvPr>
        </p:nvSpPr>
        <p:spPr>
          <a:xfrm>
            <a:off x="592750" y="1392475"/>
            <a:ext cx="7688700" cy="28293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a:solidFill>
                  <a:schemeClr val="dk2"/>
                </a:solidFill>
              </a:rPr>
              <a:t>GitHub Link</a:t>
            </a:r>
            <a:endParaRPr b="1">
              <a:solidFill>
                <a:schemeClr val="dk2"/>
              </a:solidFill>
            </a:endParaRPr>
          </a:p>
          <a:p>
            <a:pPr indent="0" lvl="0" marL="0" rtl="0" algn="l">
              <a:lnSpc>
                <a:spcPct val="100000"/>
              </a:lnSpc>
              <a:spcBef>
                <a:spcPts val="1200"/>
              </a:spcBef>
              <a:spcAft>
                <a:spcPts val="0"/>
              </a:spcAft>
              <a:buNone/>
            </a:pPr>
            <a:r>
              <a:rPr lang="en" u="sng">
                <a:solidFill>
                  <a:schemeClr val="dk2"/>
                </a:solidFill>
                <a:hlinkClick r:id="rId3">
                  <a:extLst>
                    <a:ext uri="{A12FA001-AC4F-418D-AE19-62706E023703}">
                      <ahyp:hlinkClr val="tx"/>
                    </a:ext>
                  </a:extLst>
                </a:hlinkClick>
              </a:rPr>
              <a:t>https://github.com/Jaswanth-Sai-Nathani/Team_A_DATA606/tree/main/Regression%20Fil</a:t>
            </a:r>
            <a:r>
              <a:rPr lang="en" u="sng">
                <a:solidFill>
                  <a:schemeClr val="dk2"/>
                </a:solidFill>
                <a:hlinkClick r:id="rId4">
                  <a:extLst>
                    <a:ext uri="{A12FA001-AC4F-418D-AE19-62706E023703}">
                      <ahyp:hlinkClr val="tx"/>
                    </a:ext>
                  </a:extLst>
                </a:hlinkClick>
              </a:rPr>
              <a:t>es</a:t>
            </a:r>
            <a:endParaRPr>
              <a:solidFill>
                <a:schemeClr val="dk2"/>
              </a:solidFill>
            </a:endParaRPr>
          </a:p>
          <a:p>
            <a:pPr indent="-311150" lvl="0" marL="457200" rtl="0" algn="l">
              <a:lnSpc>
                <a:spcPct val="100000"/>
              </a:lnSpc>
              <a:spcBef>
                <a:spcPts val="1200"/>
              </a:spcBef>
              <a:spcAft>
                <a:spcPts val="0"/>
              </a:spcAft>
              <a:buClr>
                <a:schemeClr val="dk2"/>
              </a:buClr>
              <a:buSzPts val="1300"/>
              <a:buChar char="●"/>
            </a:pPr>
            <a:r>
              <a:rPr lang="en">
                <a:solidFill>
                  <a:schemeClr val="dk2"/>
                </a:solidFill>
              </a:rPr>
              <a:t>The main columns under consideration after feature selection are:</a:t>
            </a:r>
            <a:endParaRPr>
              <a:solidFill>
                <a:schemeClr val="dk2"/>
              </a:solidFill>
            </a:endParaRPr>
          </a:p>
          <a:p>
            <a:pPr indent="0" lvl="0" marL="0" rtl="0" algn="l">
              <a:lnSpc>
                <a:spcPct val="100000"/>
              </a:lnSpc>
              <a:spcBef>
                <a:spcPts val="1200"/>
              </a:spcBef>
              <a:spcAft>
                <a:spcPts val="1200"/>
              </a:spcAft>
              <a:buNone/>
            </a:pPr>
            <a:r>
              <a:t/>
            </a:r>
            <a:endParaRPr>
              <a:solidFill>
                <a:schemeClr val="dk2"/>
              </a:solidFill>
            </a:endParaRPr>
          </a:p>
        </p:txBody>
      </p:sp>
      <p:pic>
        <p:nvPicPr>
          <p:cNvPr id="228" name="Google Shape;228;p34"/>
          <p:cNvPicPr preferRelativeResize="0"/>
          <p:nvPr/>
        </p:nvPicPr>
        <p:blipFill>
          <a:blip r:embed="rId5">
            <a:alphaModFix/>
          </a:blip>
          <a:stretch>
            <a:fillRect/>
          </a:stretch>
        </p:blipFill>
        <p:spPr>
          <a:xfrm>
            <a:off x="1459775" y="2619475"/>
            <a:ext cx="4986751" cy="20730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5"/>
          <p:cNvSpPr txBox="1"/>
          <p:nvPr>
            <p:ph idx="1" type="body"/>
          </p:nvPr>
        </p:nvSpPr>
        <p:spPr>
          <a:xfrm>
            <a:off x="264525" y="1293225"/>
            <a:ext cx="8153700" cy="3801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PIPELINE DESIGN </a:t>
            </a:r>
            <a:endParaRPr b="1"/>
          </a:p>
          <a:p>
            <a:pPr indent="0" lvl="0" marL="0" rtl="0" algn="l">
              <a:spcBef>
                <a:spcPts val="1200"/>
              </a:spcBef>
              <a:spcAft>
                <a:spcPts val="1200"/>
              </a:spcAft>
              <a:buNone/>
            </a:pPr>
            <a:r>
              <a:t/>
            </a:r>
            <a:endParaRPr b="1"/>
          </a:p>
        </p:txBody>
      </p:sp>
      <p:pic>
        <p:nvPicPr>
          <p:cNvPr id="234" name="Google Shape;234;p35"/>
          <p:cNvPicPr preferRelativeResize="0"/>
          <p:nvPr/>
        </p:nvPicPr>
        <p:blipFill>
          <a:blip r:embed="rId3">
            <a:alphaModFix/>
          </a:blip>
          <a:stretch>
            <a:fillRect/>
          </a:stretch>
        </p:blipFill>
        <p:spPr>
          <a:xfrm>
            <a:off x="264525" y="1773275"/>
            <a:ext cx="8746448" cy="32330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6"/>
          <p:cNvSpPr txBox="1"/>
          <p:nvPr>
            <p:ph type="title"/>
          </p:nvPr>
        </p:nvSpPr>
        <p:spPr>
          <a:xfrm>
            <a:off x="0" y="592400"/>
            <a:ext cx="7688700" cy="42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Linear Regression Model</a:t>
            </a:r>
            <a:endParaRPr/>
          </a:p>
        </p:txBody>
      </p:sp>
      <p:sp>
        <p:nvSpPr>
          <p:cNvPr id="240" name="Google Shape;240;p36"/>
          <p:cNvSpPr txBox="1"/>
          <p:nvPr>
            <p:ph idx="1" type="body"/>
          </p:nvPr>
        </p:nvSpPr>
        <p:spPr>
          <a:xfrm>
            <a:off x="421850" y="1484250"/>
            <a:ext cx="4913700" cy="300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2"/>
                </a:solidFill>
              </a:rPr>
              <a:t>This model we have processed the data using ohe and standard scaler, we got a train accuracy of 92.16 and test accuracy of 91.24 which is very good scores and most of the data looks to be linear.</a:t>
            </a:r>
            <a:endParaRPr>
              <a:solidFill>
                <a:schemeClr val="dk2"/>
              </a:solidFill>
            </a:endParaRPr>
          </a:p>
          <a:p>
            <a:pPr indent="0" lvl="0" marL="0" rtl="0" algn="l">
              <a:spcBef>
                <a:spcPts val="1200"/>
              </a:spcBef>
              <a:spcAft>
                <a:spcPts val="0"/>
              </a:spcAft>
              <a:buNone/>
            </a:pPr>
            <a:r>
              <a:rPr lang="en">
                <a:solidFill>
                  <a:schemeClr val="dk2"/>
                </a:solidFill>
              </a:rPr>
              <a:t>Also the RMSE for this model </a:t>
            </a:r>
            <a:endParaRPr>
              <a:solidFill>
                <a:schemeClr val="dk2"/>
              </a:solidFill>
            </a:endParaRPr>
          </a:p>
          <a:p>
            <a:pPr indent="-295275" lvl="0" marL="457200" rtl="0" algn="l">
              <a:spcBef>
                <a:spcPts val="1200"/>
              </a:spcBef>
              <a:spcAft>
                <a:spcPts val="0"/>
              </a:spcAft>
              <a:buClr>
                <a:schemeClr val="dk2"/>
              </a:buClr>
              <a:buSzPts val="1050"/>
              <a:buChar char="●"/>
            </a:pPr>
            <a:r>
              <a:rPr lang="en" sz="1050">
                <a:solidFill>
                  <a:schemeClr val="dk2"/>
                </a:solidFill>
              </a:rPr>
              <a:t>4681.508 (train data)</a:t>
            </a:r>
            <a:endParaRPr sz="1050">
              <a:solidFill>
                <a:schemeClr val="dk2"/>
              </a:solidFill>
            </a:endParaRPr>
          </a:p>
          <a:p>
            <a:pPr indent="-295275" lvl="0" marL="457200" rtl="0" algn="l">
              <a:spcBef>
                <a:spcPts val="0"/>
              </a:spcBef>
              <a:spcAft>
                <a:spcPts val="0"/>
              </a:spcAft>
              <a:buClr>
                <a:schemeClr val="dk2"/>
              </a:buClr>
              <a:buSzPts val="1050"/>
              <a:buChar char="●"/>
            </a:pPr>
            <a:r>
              <a:rPr lang="en" sz="1050">
                <a:solidFill>
                  <a:schemeClr val="dk2"/>
                </a:solidFill>
              </a:rPr>
              <a:t>4814.534 (test data)</a:t>
            </a:r>
            <a:endParaRPr sz="1050">
              <a:solidFill>
                <a:schemeClr val="dk2"/>
              </a:solidFill>
            </a:endParaRPr>
          </a:p>
          <a:p>
            <a:pPr indent="0" lvl="0" marL="0" rtl="0" algn="l">
              <a:spcBef>
                <a:spcPts val="0"/>
              </a:spcBef>
              <a:spcAft>
                <a:spcPts val="0"/>
              </a:spcAft>
              <a:buNone/>
            </a:pPr>
            <a:r>
              <a:t/>
            </a:r>
            <a:endParaRPr sz="1050">
              <a:solidFill>
                <a:schemeClr val="dk2"/>
              </a:solidFill>
              <a:latin typeface="Arial"/>
              <a:ea typeface="Arial"/>
              <a:cs typeface="Arial"/>
              <a:sym typeface="Arial"/>
            </a:endParaRPr>
          </a:p>
          <a:p>
            <a:pPr indent="0" lvl="0" marL="0" rtl="0" algn="l">
              <a:spcBef>
                <a:spcPts val="0"/>
              </a:spcBef>
              <a:spcAft>
                <a:spcPts val="0"/>
              </a:spcAft>
              <a:buNone/>
            </a:pPr>
            <a:r>
              <a:t/>
            </a:r>
            <a:endParaRPr sz="105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pic>
        <p:nvPicPr>
          <p:cNvPr id="241" name="Google Shape;241;p36"/>
          <p:cNvPicPr preferRelativeResize="0"/>
          <p:nvPr/>
        </p:nvPicPr>
        <p:blipFill>
          <a:blip r:embed="rId3">
            <a:alphaModFix/>
          </a:blip>
          <a:stretch>
            <a:fillRect/>
          </a:stretch>
        </p:blipFill>
        <p:spPr>
          <a:xfrm>
            <a:off x="5888100" y="1361800"/>
            <a:ext cx="3182699" cy="1671225"/>
          </a:xfrm>
          <a:prstGeom prst="rect">
            <a:avLst/>
          </a:prstGeom>
          <a:noFill/>
          <a:ln>
            <a:noFill/>
          </a:ln>
        </p:spPr>
      </p:pic>
      <p:pic>
        <p:nvPicPr>
          <p:cNvPr id="242" name="Google Shape;242;p36"/>
          <p:cNvPicPr preferRelativeResize="0"/>
          <p:nvPr/>
        </p:nvPicPr>
        <p:blipFill>
          <a:blip r:embed="rId4">
            <a:alphaModFix/>
          </a:blip>
          <a:stretch>
            <a:fillRect/>
          </a:stretch>
        </p:blipFill>
        <p:spPr>
          <a:xfrm>
            <a:off x="5080650" y="3115500"/>
            <a:ext cx="4063350" cy="2028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7"/>
          <p:cNvSpPr txBox="1"/>
          <p:nvPr>
            <p:ph type="title"/>
          </p:nvPr>
        </p:nvSpPr>
        <p:spPr>
          <a:xfrm>
            <a:off x="0" y="626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RANDOM FOREST MODEL</a:t>
            </a:r>
            <a:endParaRPr/>
          </a:p>
        </p:txBody>
      </p:sp>
      <p:sp>
        <p:nvSpPr>
          <p:cNvPr id="248" name="Google Shape;248;p37"/>
          <p:cNvSpPr txBox="1"/>
          <p:nvPr>
            <p:ph idx="1" type="body"/>
          </p:nvPr>
        </p:nvSpPr>
        <p:spPr>
          <a:xfrm>
            <a:off x="447500" y="1515263"/>
            <a:ext cx="5041200" cy="20061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4400">
                <a:solidFill>
                  <a:schemeClr val="dk2"/>
                </a:solidFill>
              </a:rPr>
              <a:t>Using Random Forest Model we got very good train score but the testing score is very less, this might be because the model is trying to overfit the data which sometimes is common in RF models. </a:t>
            </a:r>
            <a:endParaRPr sz="4400">
              <a:solidFill>
                <a:schemeClr val="dk2"/>
              </a:solidFill>
            </a:endParaRPr>
          </a:p>
          <a:p>
            <a:pPr indent="0" lvl="0" marL="0" rtl="0" algn="l">
              <a:spcBef>
                <a:spcPts val="1200"/>
              </a:spcBef>
              <a:spcAft>
                <a:spcPts val="0"/>
              </a:spcAft>
              <a:buNone/>
            </a:pPr>
            <a:r>
              <a:rPr b="1" lang="en" sz="4400">
                <a:solidFill>
                  <a:schemeClr val="dk2"/>
                </a:solidFill>
              </a:rPr>
              <a:t>Steps Taken to reduce this overfitting</a:t>
            </a:r>
            <a:r>
              <a:rPr lang="en" sz="4400">
                <a:solidFill>
                  <a:schemeClr val="dk2"/>
                </a:solidFill>
              </a:rPr>
              <a:t>:</a:t>
            </a:r>
            <a:endParaRPr sz="4400">
              <a:solidFill>
                <a:schemeClr val="dk2"/>
              </a:solidFill>
            </a:endParaRPr>
          </a:p>
          <a:p>
            <a:pPr indent="-298450" lvl="0" marL="457200" rtl="0" algn="l">
              <a:spcBef>
                <a:spcPts val="1200"/>
              </a:spcBef>
              <a:spcAft>
                <a:spcPts val="0"/>
              </a:spcAft>
              <a:buClr>
                <a:schemeClr val="dk2"/>
              </a:buClr>
              <a:buSzPct val="100000"/>
              <a:buAutoNum type="arabicPeriod"/>
            </a:pPr>
            <a:r>
              <a:rPr lang="en" sz="4400">
                <a:solidFill>
                  <a:schemeClr val="dk2"/>
                </a:solidFill>
              </a:rPr>
              <a:t>Hypertune this model</a:t>
            </a:r>
            <a:endParaRPr sz="4400">
              <a:solidFill>
                <a:schemeClr val="dk2"/>
              </a:solidFill>
            </a:endParaRPr>
          </a:p>
          <a:p>
            <a:pPr indent="-298450" lvl="0" marL="457200" rtl="0" algn="l">
              <a:spcBef>
                <a:spcPts val="0"/>
              </a:spcBef>
              <a:spcAft>
                <a:spcPts val="0"/>
              </a:spcAft>
              <a:buClr>
                <a:schemeClr val="dk2"/>
              </a:buClr>
              <a:buSzPct val="100000"/>
              <a:buAutoNum type="arabicPeriod"/>
            </a:pPr>
            <a:r>
              <a:rPr lang="en" sz="4400">
                <a:solidFill>
                  <a:schemeClr val="dk2"/>
                </a:solidFill>
              </a:rPr>
              <a:t>We also learned that RF model does not go well with ohe so we tried label encoding the columns and trained the model with hyertune parameters but the results were not much different than earlier ones.</a:t>
            </a:r>
            <a:endParaRPr sz="4400">
              <a:solidFill>
                <a:schemeClr val="dk2"/>
              </a:solidFill>
            </a:endParaRPr>
          </a:p>
          <a:p>
            <a:pPr indent="0" lvl="0" marL="0" rtl="0" algn="l">
              <a:spcBef>
                <a:spcPts val="1200"/>
              </a:spcBef>
              <a:spcAft>
                <a:spcPts val="1200"/>
              </a:spcAft>
              <a:buNone/>
            </a:pPr>
            <a:r>
              <a:t/>
            </a:r>
            <a:endParaRPr>
              <a:solidFill>
                <a:schemeClr val="dk2"/>
              </a:solidFill>
              <a:latin typeface="Arial"/>
              <a:ea typeface="Arial"/>
              <a:cs typeface="Arial"/>
              <a:sym typeface="Arial"/>
            </a:endParaRPr>
          </a:p>
        </p:txBody>
      </p:sp>
      <p:pic>
        <p:nvPicPr>
          <p:cNvPr id="249" name="Google Shape;249;p37"/>
          <p:cNvPicPr preferRelativeResize="0"/>
          <p:nvPr/>
        </p:nvPicPr>
        <p:blipFill>
          <a:blip r:embed="rId3">
            <a:alphaModFix/>
          </a:blip>
          <a:stretch>
            <a:fillRect/>
          </a:stretch>
        </p:blipFill>
        <p:spPr>
          <a:xfrm rot="7">
            <a:off x="6720850" y="1636102"/>
            <a:ext cx="1900650" cy="891546"/>
          </a:xfrm>
          <a:prstGeom prst="rect">
            <a:avLst/>
          </a:prstGeom>
          <a:noFill/>
          <a:ln>
            <a:noFill/>
          </a:ln>
        </p:spPr>
      </p:pic>
      <p:pic>
        <p:nvPicPr>
          <p:cNvPr id="250" name="Google Shape;250;p37"/>
          <p:cNvPicPr preferRelativeResize="0"/>
          <p:nvPr/>
        </p:nvPicPr>
        <p:blipFill>
          <a:blip r:embed="rId4">
            <a:alphaModFix/>
          </a:blip>
          <a:stretch>
            <a:fillRect/>
          </a:stretch>
        </p:blipFill>
        <p:spPr>
          <a:xfrm>
            <a:off x="729450" y="3652677"/>
            <a:ext cx="7797326" cy="13340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8"/>
          <p:cNvSpPr txBox="1"/>
          <p:nvPr>
            <p:ph type="title"/>
          </p:nvPr>
        </p:nvSpPr>
        <p:spPr>
          <a:xfrm>
            <a:off x="0" y="6864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Gradient Boost Model	</a:t>
            </a:r>
            <a:endParaRPr/>
          </a:p>
        </p:txBody>
      </p:sp>
      <p:sp>
        <p:nvSpPr>
          <p:cNvPr id="256" name="Google Shape;256;p38"/>
          <p:cNvSpPr txBox="1"/>
          <p:nvPr>
            <p:ph idx="1" type="body"/>
          </p:nvPr>
        </p:nvSpPr>
        <p:spPr>
          <a:xfrm>
            <a:off x="464575" y="1373125"/>
            <a:ext cx="4482600" cy="195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rgbClr val="202124"/>
                </a:solidFill>
                <a:highlight>
                  <a:srgbClr val="FFFFFF"/>
                </a:highlight>
                <a:latin typeface="Arial"/>
                <a:ea typeface="Arial"/>
                <a:cs typeface="Arial"/>
                <a:sym typeface="Arial"/>
              </a:rPr>
              <a:t> </a:t>
            </a:r>
            <a:r>
              <a:rPr lang="en" sz="1200">
                <a:solidFill>
                  <a:srgbClr val="202124"/>
                </a:solidFill>
                <a:highlight>
                  <a:srgbClr val="FFFFFF"/>
                </a:highlight>
              </a:rPr>
              <a:t>We used gradient boost model as </a:t>
            </a:r>
            <a:r>
              <a:rPr lang="en" sz="1200">
                <a:solidFill>
                  <a:srgbClr val="202124"/>
                </a:solidFill>
              </a:rPr>
              <a:t>It relies on the intuition that the best possible next model, when combined with previous models, minimizes the overall prediction error. </a:t>
            </a:r>
            <a:endParaRPr sz="1200">
              <a:solidFill>
                <a:srgbClr val="202124"/>
              </a:solidFill>
            </a:endParaRPr>
          </a:p>
          <a:p>
            <a:pPr indent="0" lvl="0" marL="0" rtl="0" algn="l">
              <a:spcBef>
                <a:spcPts val="1200"/>
              </a:spcBef>
              <a:spcAft>
                <a:spcPts val="1200"/>
              </a:spcAft>
              <a:buNone/>
            </a:pPr>
            <a:r>
              <a:rPr lang="en" sz="1200">
                <a:solidFill>
                  <a:srgbClr val="202124"/>
                </a:solidFill>
              </a:rPr>
              <a:t>This model solved the problem of overfitting as the test and train scores difference is significantly less than the previous models.(Hypertuned model)</a:t>
            </a:r>
            <a:endParaRPr sz="1200">
              <a:solidFill>
                <a:srgbClr val="202124"/>
              </a:solidFill>
            </a:endParaRPr>
          </a:p>
        </p:txBody>
      </p:sp>
      <p:pic>
        <p:nvPicPr>
          <p:cNvPr id="257" name="Google Shape;257;p38"/>
          <p:cNvPicPr preferRelativeResize="0"/>
          <p:nvPr/>
        </p:nvPicPr>
        <p:blipFill>
          <a:blip r:embed="rId3">
            <a:alphaModFix/>
          </a:blip>
          <a:stretch>
            <a:fillRect/>
          </a:stretch>
        </p:blipFill>
        <p:spPr>
          <a:xfrm>
            <a:off x="5594175" y="1765675"/>
            <a:ext cx="3508475" cy="686500"/>
          </a:xfrm>
          <a:prstGeom prst="rect">
            <a:avLst/>
          </a:prstGeom>
          <a:noFill/>
          <a:ln>
            <a:noFill/>
          </a:ln>
        </p:spPr>
      </p:pic>
      <p:pic>
        <p:nvPicPr>
          <p:cNvPr id="258" name="Google Shape;258;p38"/>
          <p:cNvPicPr preferRelativeResize="0"/>
          <p:nvPr/>
        </p:nvPicPr>
        <p:blipFill>
          <a:blip r:embed="rId4">
            <a:alphaModFix/>
          </a:blip>
          <a:stretch>
            <a:fillRect/>
          </a:stretch>
        </p:blipFill>
        <p:spPr>
          <a:xfrm>
            <a:off x="1312825" y="3330325"/>
            <a:ext cx="7047400" cy="16172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9"/>
          <p:cNvSpPr txBox="1"/>
          <p:nvPr>
            <p:ph type="title"/>
          </p:nvPr>
        </p:nvSpPr>
        <p:spPr>
          <a:xfrm>
            <a:off x="0" y="6265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XG BOOST MODEL</a:t>
            </a:r>
            <a:endParaRPr/>
          </a:p>
        </p:txBody>
      </p:sp>
      <p:sp>
        <p:nvSpPr>
          <p:cNvPr id="264" name="Google Shape;264;p39"/>
          <p:cNvSpPr txBox="1"/>
          <p:nvPr>
            <p:ph idx="1" type="body"/>
          </p:nvPr>
        </p:nvSpPr>
        <p:spPr>
          <a:xfrm>
            <a:off x="430425" y="1445025"/>
            <a:ext cx="4943100" cy="169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2"/>
                </a:solidFill>
              </a:rPr>
              <a:t>This model performs good both for training and test data the root mean squared error is less than all the other models we have trained.</a:t>
            </a:r>
            <a:endParaRPr>
              <a:solidFill>
                <a:schemeClr val="dk2"/>
              </a:solidFill>
            </a:endParaRPr>
          </a:p>
          <a:p>
            <a:pPr indent="0" lvl="0" marL="0" rtl="0" algn="l">
              <a:spcBef>
                <a:spcPts val="1200"/>
              </a:spcBef>
              <a:spcAft>
                <a:spcPts val="1200"/>
              </a:spcAft>
              <a:buNone/>
            </a:pPr>
            <a:r>
              <a:rPr lang="en">
                <a:solidFill>
                  <a:schemeClr val="dk2"/>
                </a:solidFill>
              </a:rPr>
              <a:t>Problem in this model is even though it is hypertuned this model is also slightly overfitting which we can see from the RMSE values of test and train data</a:t>
            </a:r>
            <a:endParaRPr>
              <a:solidFill>
                <a:schemeClr val="dk2"/>
              </a:solidFill>
            </a:endParaRPr>
          </a:p>
        </p:txBody>
      </p:sp>
      <p:pic>
        <p:nvPicPr>
          <p:cNvPr id="265" name="Google Shape;265;p39"/>
          <p:cNvPicPr preferRelativeResize="0"/>
          <p:nvPr/>
        </p:nvPicPr>
        <p:blipFill>
          <a:blip r:embed="rId3">
            <a:alphaModFix/>
          </a:blip>
          <a:stretch>
            <a:fillRect/>
          </a:stretch>
        </p:blipFill>
        <p:spPr>
          <a:xfrm>
            <a:off x="5907675" y="1930025"/>
            <a:ext cx="3236325" cy="725000"/>
          </a:xfrm>
          <a:prstGeom prst="rect">
            <a:avLst/>
          </a:prstGeom>
          <a:noFill/>
          <a:ln>
            <a:noFill/>
          </a:ln>
        </p:spPr>
      </p:pic>
      <p:pic>
        <p:nvPicPr>
          <p:cNvPr id="266" name="Google Shape;266;p39"/>
          <p:cNvPicPr preferRelativeResize="0"/>
          <p:nvPr/>
        </p:nvPicPr>
        <p:blipFill>
          <a:blip r:embed="rId4">
            <a:alphaModFix/>
          </a:blip>
          <a:stretch>
            <a:fillRect/>
          </a:stretch>
        </p:blipFill>
        <p:spPr>
          <a:xfrm>
            <a:off x="1714500" y="3423275"/>
            <a:ext cx="6361600" cy="1465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0"/>
          <p:cNvSpPr txBox="1"/>
          <p:nvPr>
            <p:ph type="title"/>
          </p:nvPr>
        </p:nvSpPr>
        <p:spPr>
          <a:xfrm>
            <a:off x="0" y="6864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272" name="Google Shape;272;p40"/>
          <p:cNvSpPr txBox="1"/>
          <p:nvPr>
            <p:ph idx="1" type="body"/>
          </p:nvPr>
        </p:nvSpPr>
        <p:spPr>
          <a:xfrm>
            <a:off x="729450" y="1853850"/>
            <a:ext cx="8107500" cy="248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solidFill>
                  <a:schemeClr val="dk2"/>
                </a:solidFill>
              </a:rPr>
              <a:t>Considering all the RMSE values all the models for test and train data we choose to use the gradient boost model</a:t>
            </a:r>
            <a:endParaRPr sz="1100">
              <a:solidFill>
                <a:schemeClr val="dk2"/>
              </a:solidFill>
            </a:endParaRPr>
          </a:p>
          <a:p>
            <a:pPr indent="0" lvl="0" marL="0" rtl="0" algn="l">
              <a:spcBef>
                <a:spcPts val="1200"/>
              </a:spcBef>
              <a:spcAft>
                <a:spcPts val="1200"/>
              </a:spcAft>
              <a:buNone/>
            </a:pPr>
            <a:r>
              <a:t/>
            </a:r>
            <a:endParaRPr sz="1100">
              <a:solidFill>
                <a:schemeClr val="dk2"/>
              </a:solidFill>
            </a:endParaRPr>
          </a:p>
        </p:txBody>
      </p:sp>
      <p:pic>
        <p:nvPicPr>
          <p:cNvPr id="273" name="Google Shape;273;p40"/>
          <p:cNvPicPr preferRelativeResize="0"/>
          <p:nvPr/>
        </p:nvPicPr>
        <p:blipFill>
          <a:blip r:embed="rId3">
            <a:alphaModFix/>
          </a:blip>
          <a:stretch>
            <a:fillRect/>
          </a:stretch>
        </p:blipFill>
        <p:spPr>
          <a:xfrm>
            <a:off x="808800" y="2239200"/>
            <a:ext cx="7854273" cy="468575"/>
          </a:xfrm>
          <a:prstGeom prst="rect">
            <a:avLst/>
          </a:prstGeom>
          <a:noFill/>
          <a:ln>
            <a:noFill/>
          </a:ln>
        </p:spPr>
      </p:pic>
      <p:pic>
        <p:nvPicPr>
          <p:cNvPr id="274" name="Google Shape;274;p40"/>
          <p:cNvPicPr preferRelativeResize="0"/>
          <p:nvPr/>
        </p:nvPicPr>
        <p:blipFill>
          <a:blip r:embed="rId4">
            <a:alphaModFix/>
          </a:blip>
          <a:stretch>
            <a:fillRect/>
          </a:stretch>
        </p:blipFill>
        <p:spPr>
          <a:xfrm>
            <a:off x="808800" y="3154675"/>
            <a:ext cx="7936524" cy="7127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1"/>
          <p:cNvSpPr txBox="1"/>
          <p:nvPr>
            <p:ph type="title"/>
          </p:nvPr>
        </p:nvSpPr>
        <p:spPr>
          <a:xfrm>
            <a:off x="0" y="676350"/>
            <a:ext cx="3218700" cy="45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WEB APPLICATIONS</a:t>
            </a:r>
            <a:endParaRPr/>
          </a:p>
        </p:txBody>
      </p:sp>
      <p:sp>
        <p:nvSpPr>
          <p:cNvPr id="280" name="Google Shape;280;p41"/>
          <p:cNvSpPr txBox="1"/>
          <p:nvPr/>
        </p:nvSpPr>
        <p:spPr>
          <a:xfrm>
            <a:off x="871950" y="1822275"/>
            <a:ext cx="29685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The web application was designed with the help of Streamlit and also Flask</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Example with Sample data using Streamlit</a:t>
            </a:r>
            <a:endParaRPr>
              <a:latin typeface="Lato"/>
              <a:ea typeface="Lato"/>
              <a:cs typeface="Lato"/>
              <a:sym typeface="Lato"/>
            </a:endParaRPr>
          </a:p>
        </p:txBody>
      </p:sp>
      <p:pic>
        <p:nvPicPr>
          <p:cNvPr id="281" name="Google Shape;281;p41"/>
          <p:cNvPicPr preferRelativeResize="0"/>
          <p:nvPr/>
        </p:nvPicPr>
        <p:blipFill>
          <a:blip r:embed="rId3">
            <a:alphaModFix/>
          </a:blip>
          <a:stretch>
            <a:fillRect/>
          </a:stretch>
        </p:blipFill>
        <p:spPr>
          <a:xfrm>
            <a:off x="4100550" y="0"/>
            <a:ext cx="5043449"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3053400" y="2304150"/>
            <a:ext cx="28506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2"/>
          <p:cNvSpPr txBox="1"/>
          <p:nvPr>
            <p:ph type="title"/>
          </p:nvPr>
        </p:nvSpPr>
        <p:spPr>
          <a:xfrm>
            <a:off x="729450" y="1318650"/>
            <a:ext cx="23076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USING FLASK</a:t>
            </a:r>
            <a:endParaRPr/>
          </a:p>
        </p:txBody>
      </p:sp>
      <p:pic>
        <p:nvPicPr>
          <p:cNvPr id="287" name="Google Shape;287;p42"/>
          <p:cNvPicPr preferRelativeResize="0"/>
          <p:nvPr/>
        </p:nvPicPr>
        <p:blipFill>
          <a:blip r:embed="rId3">
            <a:alphaModFix/>
          </a:blip>
          <a:stretch>
            <a:fillRect/>
          </a:stretch>
        </p:blipFill>
        <p:spPr>
          <a:xfrm>
            <a:off x="2856350" y="897000"/>
            <a:ext cx="5802149" cy="398506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3"/>
          <p:cNvSpPr txBox="1"/>
          <p:nvPr>
            <p:ph idx="1" type="body"/>
          </p:nvPr>
        </p:nvSpPr>
        <p:spPr>
          <a:xfrm>
            <a:off x="857600" y="2077050"/>
            <a:ext cx="7688700" cy="989400"/>
          </a:xfrm>
          <a:prstGeom prst="rect">
            <a:avLst/>
          </a:prstGeom>
        </p:spPr>
        <p:txBody>
          <a:bodyPr anchorCtr="0" anchor="t" bIns="91425" lIns="91425" spcFirstLastPara="1" rIns="91425" wrap="square" tIns="91425">
            <a:normAutofit/>
          </a:bodyPr>
          <a:lstStyle/>
          <a:p>
            <a:pPr indent="0" lvl="0" marL="0" rtl="0" algn="ctr">
              <a:lnSpc>
                <a:spcPct val="200000"/>
              </a:lnSpc>
              <a:spcBef>
                <a:spcPts val="0"/>
              </a:spcBef>
              <a:spcAft>
                <a:spcPts val="1200"/>
              </a:spcAft>
              <a:buNone/>
            </a:pPr>
            <a:r>
              <a:rPr lang="en" sz="3600">
                <a:solidFill>
                  <a:srgbClr val="CC0000"/>
                </a:solidFill>
                <a:latin typeface="Raleway ExtraBold"/>
                <a:ea typeface="Raleway ExtraBold"/>
                <a:cs typeface="Raleway ExtraBold"/>
                <a:sym typeface="Raleway ExtraBold"/>
              </a:rPr>
              <a:t>THANK YOU</a:t>
            </a:r>
            <a:endParaRPr sz="3600">
              <a:solidFill>
                <a:srgbClr val="CC0000"/>
              </a:solidFill>
              <a:latin typeface="Raleway ExtraBold"/>
              <a:ea typeface="Raleway ExtraBold"/>
              <a:cs typeface="Raleway ExtraBold"/>
              <a:sym typeface="Raleway Extra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6"/>
          <p:cNvSpPr txBox="1"/>
          <p:nvPr>
            <p:ph type="title"/>
          </p:nvPr>
        </p:nvSpPr>
        <p:spPr>
          <a:xfrm>
            <a:off x="295175" y="745625"/>
            <a:ext cx="7688700" cy="43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Motivation</a:t>
            </a:r>
            <a:endParaRPr/>
          </a:p>
        </p:txBody>
      </p:sp>
      <p:sp>
        <p:nvSpPr>
          <p:cNvPr id="104" name="Google Shape;104;p16"/>
          <p:cNvSpPr txBox="1"/>
          <p:nvPr>
            <p:ph idx="1" type="body"/>
          </p:nvPr>
        </p:nvSpPr>
        <p:spPr>
          <a:xfrm>
            <a:off x="727650" y="1263825"/>
            <a:ext cx="7688700" cy="3832500"/>
          </a:xfrm>
          <a:prstGeom prst="rect">
            <a:avLst/>
          </a:prstGeom>
          <a:solidFill>
            <a:schemeClr val="lt1"/>
          </a:solidFill>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t/>
            </a:r>
            <a:endParaRPr sz="1500">
              <a:solidFill>
                <a:srgbClr val="292929"/>
              </a:solidFill>
              <a:highlight>
                <a:srgbClr val="FFFFFF"/>
              </a:highlight>
              <a:latin typeface="Georgia"/>
              <a:ea typeface="Georgia"/>
              <a:cs typeface="Georgia"/>
              <a:sym typeface="Georgia"/>
            </a:endParaRPr>
          </a:p>
          <a:p>
            <a:pPr indent="-298450" lvl="0" marL="457200" rtl="0" algn="l">
              <a:lnSpc>
                <a:spcPct val="200000"/>
              </a:lnSpc>
              <a:spcBef>
                <a:spcPts val="1200"/>
              </a:spcBef>
              <a:spcAft>
                <a:spcPts val="0"/>
              </a:spcAft>
              <a:buClr>
                <a:schemeClr val="dk2"/>
              </a:buClr>
              <a:buSzPct val="100000"/>
              <a:buFont typeface="Arial"/>
              <a:buChar char="●"/>
            </a:pPr>
            <a:r>
              <a:rPr lang="en" sz="4400">
                <a:solidFill>
                  <a:schemeClr val="dk2"/>
                </a:solidFill>
                <a:highlight>
                  <a:schemeClr val="lt1"/>
                </a:highlight>
                <a:latin typeface="Arial"/>
                <a:ea typeface="Arial"/>
                <a:cs typeface="Arial"/>
                <a:sym typeface="Arial"/>
              </a:rPr>
              <a:t>The manufacturer sets the price of new cars in the industry, with the government incurring some additional costs in the form of taxes. Due to rising new car prices, used car sales are on the rise worldwide. However, b</a:t>
            </a:r>
            <a:r>
              <a:rPr lang="en" sz="4400">
                <a:solidFill>
                  <a:schemeClr val="dk2"/>
                </a:solidFill>
                <a:highlight>
                  <a:schemeClr val="lt1"/>
                </a:highlight>
                <a:latin typeface="Arial"/>
                <a:ea typeface="Arial"/>
                <a:cs typeface="Arial"/>
                <a:sym typeface="Arial"/>
              </a:rPr>
              <a:t>ecause of the affordability of used cars, people tend more purchasing the used cars. </a:t>
            </a:r>
            <a:endParaRPr sz="4400">
              <a:solidFill>
                <a:schemeClr val="dk2"/>
              </a:solidFill>
              <a:highlight>
                <a:schemeClr val="lt1"/>
              </a:highlight>
              <a:latin typeface="Arial"/>
              <a:ea typeface="Arial"/>
              <a:cs typeface="Arial"/>
              <a:sym typeface="Arial"/>
            </a:endParaRPr>
          </a:p>
          <a:p>
            <a:pPr indent="-298450" lvl="0" marL="457200" rtl="0" algn="l">
              <a:lnSpc>
                <a:spcPct val="200000"/>
              </a:lnSpc>
              <a:spcBef>
                <a:spcPts val="0"/>
              </a:spcBef>
              <a:spcAft>
                <a:spcPts val="0"/>
              </a:spcAft>
              <a:buClr>
                <a:schemeClr val="dk2"/>
              </a:buClr>
              <a:buSzPct val="100000"/>
              <a:buFont typeface="Arial"/>
              <a:buChar char="●"/>
            </a:pPr>
            <a:r>
              <a:rPr lang="en" sz="4400">
                <a:solidFill>
                  <a:schemeClr val="dk2"/>
                </a:solidFill>
                <a:highlight>
                  <a:schemeClr val="lt1"/>
                </a:highlight>
                <a:latin typeface="Arial"/>
                <a:ea typeface="Arial"/>
                <a:cs typeface="Arial"/>
                <a:sym typeface="Arial"/>
              </a:rPr>
              <a:t>When purchasing and selling, it's critical to understand the true market value of a car. </a:t>
            </a:r>
            <a:r>
              <a:rPr lang="en" sz="4400">
                <a:solidFill>
                  <a:schemeClr val="dk2"/>
                </a:solidFill>
                <a:highlight>
                  <a:schemeClr val="lt1"/>
                </a:highlight>
                <a:latin typeface="Arial"/>
                <a:ea typeface="Arial"/>
                <a:cs typeface="Arial"/>
                <a:sym typeface="Arial"/>
              </a:rPr>
              <a:t>A used car price prediction system is needed to accurately estimate the cars’ worthiness based on the features. While there are websites that provide this service, their forecast approach may or may not be more accurate. So, several methods and algorithms may be required in the prediction of a used car's true market worth.</a:t>
            </a:r>
            <a:endParaRPr sz="4400">
              <a:solidFill>
                <a:schemeClr val="dk2"/>
              </a:solidFill>
              <a:highlight>
                <a:schemeClr val="lt1"/>
              </a:highlight>
              <a:latin typeface="Arial"/>
              <a:ea typeface="Arial"/>
              <a:cs typeface="Arial"/>
              <a:sym typeface="Arial"/>
            </a:endParaRPr>
          </a:p>
          <a:p>
            <a:pPr indent="-298450" lvl="0" marL="457200" rtl="0" algn="l">
              <a:lnSpc>
                <a:spcPct val="200000"/>
              </a:lnSpc>
              <a:spcBef>
                <a:spcPts val="0"/>
              </a:spcBef>
              <a:spcAft>
                <a:spcPts val="0"/>
              </a:spcAft>
              <a:buClr>
                <a:schemeClr val="dk2"/>
              </a:buClr>
              <a:buSzPct val="100000"/>
              <a:buFont typeface="Arial"/>
              <a:buChar char="●"/>
            </a:pPr>
            <a:r>
              <a:rPr lang="en" sz="4400">
                <a:solidFill>
                  <a:schemeClr val="dk2"/>
                </a:solidFill>
                <a:highlight>
                  <a:schemeClr val="lt1"/>
                </a:highlight>
                <a:latin typeface="Arial"/>
                <a:ea typeface="Arial"/>
                <a:cs typeface="Arial"/>
                <a:sym typeface="Arial"/>
              </a:rPr>
              <a:t>As a result, the model established in this study could aid online web services that determine the market worth of a used car. Many people are interested in the used automobile market because they wish to sell their car or buy a used car at some point in their lives. </a:t>
            </a:r>
            <a:endParaRPr sz="4400">
              <a:solidFill>
                <a:schemeClr val="dk2"/>
              </a:solidFill>
              <a:highlight>
                <a:schemeClr val="lt1"/>
              </a:highlight>
              <a:latin typeface="Arial"/>
              <a:ea typeface="Arial"/>
              <a:cs typeface="Arial"/>
              <a:sym typeface="Arial"/>
            </a:endParaRPr>
          </a:p>
          <a:p>
            <a:pPr indent="-298450" lvl="0" marL="457200" rtl="0" algn="l">
              <a:lnSpc>
                <a:spcPct val="200000"/>
              </a:lnSpc>
              <a:spcBef>
                <a:spcPts val="0"/>
              </a:spcBef>
              <a:spcAft>
                <a:spcPts val="0"/>
              </a:spcAft>
              <a:buClr>
                <a:schemeClr val="dk2"/>
              </a:buClr>
              <a:buSzPct val="100000"/>
              <a:buFont typeface="Arial"/>
              <a:buChar char="●"/>
            </a:pPr>
            <a:r>
              <a:rPr lang="en" sz="4400">
                <a:solidFill>
                  <a:schemeClr val="dk2"/>
                </a:solidFill>
                <a:highlight>
                  <a:schemeClr val="lt1"/>
                </a:highlight>
                <a:latin typeface="Arial"/>
                <a:ea typeface="Arial"/>
                <a:cs typeface="Arial"/>
                <a:sym typeface="Arial"/>
              </a:rPr>
              <a:t>It's a great mistake to pay too much or sell for less than the market worth in this process so it is important to understand the price.</a:t>
            </a:r>
            <a:endParaRPr sz="4400">
              <a:solidFill>
                <a:schemeClr val="dk2"/>
              </a:solidFill>
              <a:highlight>
                <a:schemeClr val="lt1"/>
              </a:highlight>
              <a:latin typeface="Arial"/>
              <a:ea typeface="Arial"/>
              <a:cs typeface="Arial"/>
              <a:sym typeface="Arial"/>
            </a:endParaRPr>
          </a:p>
          <a:p>
            <a:pPr indent="0" lvl="0" marL="0" rtl="0" algn="l">
              <a:lnSpc>
                <a:spcPct val="200000"/>
              </a:lnSpc>
              <a:spcBef>
                <a:spcPts val="1200"/>
              </a:spcBef>
              <a:spcAft>
                <a:spcPts val="0"/>
              </a:spcAft>
              <a:buNone/>
            </a:pPr>
            <a:r>
              <a:t/>
            </a:r>
            <a:endParaRPr sz="4800">
              <a:solidFill>
                <a:srgbClr val="000000"/>
              </a:solidFill>
              <a:latin typeface="Arial"/>
              <a:ea typeface="Arial"/>
              <a:cs typeface="Arial"/>
              <a:sym typeface="Arial"/>
            </a:endParaRPr>
          </a:p>
          <a:p>
            <a:pPr indent="0" lvl="0" marL="0" rtl="0" algn="l">
              <a:lnSpc>
                <a:spcPct val="200000"/>
              </a:lnSpc>
              <a:spcBef>
                <a:spcPts val="0"/>
              </a:spcBef>
              <a:spcAft>
                <a:spcPts val="0"/>
              </a:spcAft>
              <a:buNone/>
            </a:pPr>
            <a:r>
              <a:t/>
            </a:r>
            <a:endParaRPr sz="4800">
              <a:solidFill>
                <a:srgbClr val="292929"/>
              </a:solidFill>
              <a:highlight>
                <a:srgbClr val="FFFFFF"/>
              </a:highlight>
              <a:latin typeface="Georgia"/>
              <a:ea typeface="Georgia"/>
              <a:cs typeface="Georgia"/>
              <a:sym typeface="Georgia"/>
            </a:endParaRPr>
          </a:p>
          <a:p>
            <a:pPr indent="0" lvl="0" marL="0" rtl="0" algn="l">
              <a:spcBef>
                <a:spcPts val="1200"/>
              </a:spcBef>
              <a:spcAft>
                <a:spcPts val="1200"/>
              </a:spcAft>
              <a:buNone/>
            </a:pPr>
            <a:r>
              <a:t/>
            </a:r>
            <a:endParaRPr>
              <a:solidFill>
                <a:schemeClr val="dk2"/>
              </a:solidFill>
            </a:endParaRPr>
          </a:p>
        </p:txBody>
      </p:sp>
      <p:sp>
        <p:nvSpPr>
          <p:cNvPr id="105" name="Google Shape;105;p16"/>
          <p:cNvSpPr txBox="1"/>
          <p:nvPr/>
        </p:nvSpPr>
        <p:spPr>
          <a:xfrm>
            <a:off x="0" y="404850"/>
            <a:ext cx="471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Introduction:</a:t>
            </a:r>
            <a:endParaRPr>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221450" y="13268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Statement:</a:t>
            </a:r>
            <a:endParaRPr/>
          </a:p>
        </p:txBody>
      </p:sp>
      <p:sp>
        <p:nvSpPr>
          <p:cNvPr id="111" name="Google Shape;111;p17"/>
          <p:cNvSpPr txBox="1"/>
          <p:nvPr>
            <p:ph idx="1" type="body"/>
          </p:nvPr>
        </p:nvSpPr>
        <p:spPr>
          <a:xfrm>
            <a:off x="1073600" y="2129450"/>
            <a:ext cx="7688700" cy="2598300"/>
          </a:xfrm>
          <a:prstGeom prst="rect">
            <a:avLst/>
          </a:prstGeom>
        </p:spPr>
        <p:txBody>
          <a:bodyPr anchorCtr="0" anchor="t" bIns="91425" lIns="91425" spcFirstLastPara="1" rIns="91425" wrap="square" tIns="91425">
            <a:normAutofit fontScale="77500" lnSpcReduction="20000"/>
          </a:bodyPr>
          <a:lstStyle/>
          <a:p>
            <a:pPr indent="-307340" lvl="0" marL="457200" rtl="0" algn="l">
              <a:lnSpc>
                <a:spcPct val="200000"/>
              </a:lnSpc>
              <a:spcBef>
                <a:spcPts val="0"/>
              </a:spcBef>
              <a:spcAft>
                <a:spcPts val="0"/>
              </a:spcAft>
              <a:buClr>
                <a:schemeClr val="dk2"/>
              </a:buClr>
              <a:buSzPct val="100000"/>
              <a:buChar char="●"/>
            </a:pPr>
            <a:r>
              <a:rPr lang="en" sz="1600">
                <a:solidFill>
                  <a:schemeClr val="dk2"/>
                </a:solidFill>
              </a:rPr>
              <a:t>The goal of this project is to estimate the price of used cars in the USA, using various machine learning techniques. </a:t>
            </a:r>
            <a:endParaRPr sz="1600">
              <a:solidFill>
                <a:schemeClr val="dk2"/>
              </a:solidFill>
            </a:endParaRPr>
          </a:p>
          <a:p>
            <a:pPr indent="-307340" lvl="0" marL="457200" rtl="0" algn="l">
              <a:lnSpc>
                <a:spcPct val="200000"/>
              </a:lnSpc>
              <a:spcBef>
                <a:spcPts val="0"/>
              </a:spcBef>
              <a:spcAft>
                <a:spcPts val="0"/>
              </a:spcAft>
              <a:buClr>
                <a:schemeClr val="dk2"/>
              </a:buClr>
              <a:buSzPct val="100000"/>
              <a:buChar char="●"/>
            </a:pPr>
            <a:r>
              <a:rPr lang="en" sz="1600">
                <a:solidFill>
                  <a:schemeClr val="dk2"/>
                </a:solidFill>
              </a:rPr>
              <a:t>For the benefit of buyers and sellers, a predictive analysis on used car prices and an estimation of what would be a good price to buy or sell a car on the open market.</a:t>
            </a:r>
            <a:endParaRPr sz="1600">
              <a:solidFill>
                <a:schemeClr val="dk2"/>
              </a:solidFill>
            </a:endParaRPr>
          </a:p>
          <a:p>
            <a:pPr indent="-307340" lvl="0" marL="457200" rtl="0" algn="l">
              <a:lnSpc>
                <a:spcPct val="200000"/>
              </a:lnSpc>
              <a:spcBef>
                <a:spcPts val="0"/>
              </a:spcBef>
              <a:spcAft>
                <a:spcPts val="0"/>
              </a:spcAft>
              <a:buClr>
                <a:schemeClr val="dk2"/>
              </a:buClr>
              <a:buSzPct val="100000"/>
              <a:buChar char="●"/>
            </a:pPr>
            <a:r>
              <a:rPr lang="en" sz="1600">
                <a:solidFill>
                  <a:schemeClr val="dk2"/>
                </a:solidFill>
              </a:rPr>
              <a:t>Try to make an estimate as to what features of a car matters most, in determining a used car's pricing.</a:t>
            </a:r>
            <a:endParaRPr sz="1600">
              <a:solidFill>
                <a:schemeClr val="dk2"/>
              </a:solidFill>
            </a:endParaRPr>
          </a:p>
          <a:p>
            <a:pPr indent="0" lvl="0" marL="0" rtl="0" algn="l">
              <a:spcBef>
                <a:spcPts val="1200"/>
              </a:spcBef>
              <a:spcAft>
                <a:spcPts val="1200"/>
              </a:spcAft>
              <a:buNone/>
            </a:pPr>
            <a:r>
              <a:rPr lang="en" sz="1500">
                <a:solidFill>
                  <a:schemeClr val="dk2"/>
                </a:solidFill>
                <a:highlight>
                  <a:schemeClr val="lt1"/>
                </a:highlight>
                <a:latin typeface="Arial"/>
                <a:ea typeface="Arial"/>
                <a:cs typeface="Arial"/>
                <a:sym typeface="Arial"/>
              </a:rPr>
              <a:t> </a:t>
            </a:r>
            <a:endParaRPr/>
          </a:p>
        </p:txBody>
      </p:sp>
      <p:sp>
        <p:nvSpPr>
          <p:cNvPr id="112" name="Google Shape;112;p17"/>
          <p:cNvSpPr txBox="1"/>
          <p:nvPr/>
        </p:nvSpPr>
        <p:spPr>
          <a:xfrm>
            <a:off x="0" y="532600"/>
            <a:ext cx="471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Introduction:</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475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Approach:</a:t>
            </a:r>
            <a:endParaRPr/>
          </a:p>
        </p:txBody>
      </p:sp>
      <p:sp>
        <p:nvSpPr>
          <p:cNvPr id="118" name="Google Shape;118;p18"/>
          <p:cNvSpPr txBox="1"/>
          <p:nvPr>
            <p:ph idx="1" type="body"/>
          </p:nvPr>
        </p:nvSpPr>
        <p:spPr>
          <a:xfrm>
            <a:off x="1153700" y="1769850"/>
            <a:ext cx="7688700" cy="2728500"/>
          </a:xfrm>
          <a:prstGeom prst="rect">
            <a:avLst/>
          </a:prstGeom>
        </p:spPr>
        <p:txBody>
          <a:bodyPr anchorCtr="0" anchor="t" bIns="91425" lIns="91425" spcFirstLastPara="1" rIns="91425" wrap="square" tIns="91425">
            <a:normAutofit fontScale="25000" lnSpcReduction="10000"/>
          </a:bodyPr>
          <a:lstStyle/>
          <a:p>
            <a:pPr indent="0" lvl="0" marL="0" rtl="0" algn="l">
              <a:spcBef>
                <a:spcPts val="0"/>
              </a:spcBef>
              <a:spcAft>
                <a:spcPts val="0"/>
              </a:spcAft>
              <a:buNone/>
            </a:pPr>
            <a:r>
              <a:t/>
            </a:r>
            <a:endParaRPr sz="1200">
              <a:solidFill>
                <a:schemeClr val="dk2"/>
              </a:solidFill>
              <a:highlight>
                <a:schemeClr val="lt1"/>
              </a:highlight>
              <a:latin typeface="Arial"/>
              <a:ea typeface="Arial"/>
              <a:cs typeface="Arial"/>
              <a:sym typeface="Arial"/>
            </a:endParaRPr>
          </a:p>
          <a:p>
            <a:pPr indent="-296862" lvl="0" marL="457200" rtl="0" algn="l">
              <a:lnSpc>
                <a:spcPct val="200000"/>
              </a:lnSpc>
              <a:spcBef>
                <a:spcPts val="1200"/>
              </a:spcBef>
              <a:spcAft>
                <a:spcPts val="0"/>
              </a:spcAft>
              <a:buClr>
                <a:schemeClr val="dk2"/>
              </a:buClr>
              <a:buSzPct val="100000"/>
              <a:buFont typeface="Arial"/>
              <a:buChar char="●"/>
            </a:pPr>
            <a:r>
              <a:rPr lang="en" sz="4300">
                <a:solidFill>
                  <a:schemeClr val="dk2"/>
                </a:solidFill>
                <a:highlight>
                  <a:schemeClr val="lt1"/>
                </a:highlight>
                <a:latin typeface="Arial"/>
                <a:ea typeface="Arial"/>
                <a:cs typeface="Arial"/>
                <a:sym typeface="Arial"/>
              </a:rPr>
              <a:t>Data extraction using web scraping of website with used car data (eg: </a:t>
            </a:r>
            <a:r>
              <a:rPr lang="en" sz="4300">
                <a:solidFill>
                  <a:schemeClr val="dk2"/>
                </a:solidFill>
                <a:highlight>
                  <a:schemeClr val="lt1"/>
                </a:highlight>
                <a:uFill>
                  <a:noFill/>
                </a:uFill>
                <a:latin typeface="Arial"/>
                <a:ea typeface="Arial"/>
                <a:cs typeface="Arial"/>
                <a:sym typeface="Arial"/>
                <a:hlinkClick r:id="rId3">
                  <a:extLst>
                    <a:ext uri="{A12FA001-AC4F-418D-AE19-62706E023703}">
                      <ahyp:hlinkClr val="tx"/>
                    </a:ext>
                  </a:extLst>
                </a:hlinkClick>
              </a:rPr>
              <a:t>https://www.truecar.com</a:t>
            </a:r>
            <a:r>
              <a:rPr lang="en" sz="4300">
                <a:solidFill>
                  <a:schemeClr val="dk2"/>
                </a:solidFill>
                <a:highlight>
                  <a:schemeClr val="lt1"/>
                </a:highlight>
                <a:latin typeface="Arial"/>
                <a:ea typeface="Arial"/>
                <a:cs typeface="Arial"/>
                <a:sym typeface="Arial"/>
              </a:rPr>
              <a:t> ) and then proceed with data cleaning and feature selection. Also, once data cleaning is done would like to understand how various features are distributed and try normalizing them if required.</a:t>
            </a:r>
            <a:endParaRPr sz="4300">
              <a:solidFill>
                <a:schemeClr val="dk2"/>
              </a:solidFill>
              <a:highlight>
                <a:schemeClr val="lt1"/>
              </a:highlight>
              <a:latin typeface="Arial"/>
              <a:ea typeface="Arial"/>
              <a:cs typeface="Arial"/>
              <a:sym typeface="Arial"/>
            </a:endParaRPr>
          </a:p>
          <a:p>
            <a:pPr indent="-296862" lvl="0" marL="457200" rtl="0" algn="l">
              <a:lnSpc>
                <a:spcPct val="200000"/>
              </a:lnSpc>
              <a:spcBef>
                <a:spcPts val="0"/>
              </a:spcBef>
              <a:spcAft>
                <a:spcPts val="0"/>
              </a:spcAft>
              <a:buClr>
                <a:schemeClr val="dk2"/>
              </a:buClr>
              <a:buSzPct val="100000"/>
              <a:buFont typeface="Arial"/>
              <a:buChar char="●"/>
            </a:pPr>
            <a:r>
              <a:rPr lang="en" sz="4300">
                <a:solidFill>
                  <a:schemeClr val="dk2"/>
                </a:solidFill>
                <a:highlight>
                  <a:schemeClr val="lt1"/>
                </a:highlight>
                <a:latin typeface="Arial"/>
                <a:ea typeface="Arial"/>
                <a:cs typeface="Arial"/>
                <a:sym typeface="Arial"/>
              </a:rPr>
              <a:t>Developing a regression model to predict the price of used car based on various models like linear regression model, random forest and Gradient boosting model and cross validating the results to find the best fit model for price prediction in the case of both test and train data.</a:t>
            </a:r>
            <a:endParaRPr sz="4300">
              <a:solidFill>
                <a:schemeClr val="dk2"/>
              </a:solidFill>
              <a:highlight>
                <a:schemeClr val="lt1"/>
              </a:highlight>
              <a:latin typeface="Arial"/>
              <a:ea typeface="Arial"/>
              <a:cs typeface="Arial"/>
              <a:sym typeface="Arial"/>
            </a:endParaRPr>
          </a:p>
          <a:p>
            <a:pPr indent="-296862" lvl="0" marL="457200" rtl="0" algn="l">
              <a:lnSpc>
                <a:spcPct val="200000"/>
              </a:lnSpc>
              <a:spcBef>
                <a:spcPts val="0"/>
              </a:spcBef>
              <a:spcAft>
                <a:spcPts val="0"/>
              </a:spcAft>
              <a:buClr>
                <a:schemeClr val="dk2"/>
              </a:buClr>
              <a:buSzPct val="100000"/>
              <a:buFont typeface="Arial"/>
              <a:buChar char="●"/>
            </a:pPr>
            <a:r>
              <a:rPr lang="en" sz="4300">
                <a:solidFill>
                  <a:schemeClr val="dk2"/>
                </a:solidFill>
                <a:highlight>
                  <a:schemeClr val="lt1"/>
                </a:highlight>
                <a:latin typeface="Arial"/>
                <a:ea typeface="Arial"/>
                <a:cs typeface="Arial"/>
                <a:sym typeface="Arial"/>
              </a:rPr>
              <a:t>Designing a web page to demonstrate the working of best fit model and provide an easy and interactive way to the user to predict the car price based on a few questions.</a:t>
            </a:r>
            <a:endParaRPr sz="4300">
              <a:solidFill>
                <a:schemeClr val="dk2"/>
              </a:solidFill>
              <a:highlight>
                <a:schemeClr val="lt1"/>
              </a:highlight>
              <a:latin typeface="Arial"/>
              <a:ea typeface="Arial"/>
              <a:cs typeface="Arial"/>
              <a:sym typeface="Arial"/>
            </a:endParaRPr>
          </a:p>
        </p:txBody>
      </p:sp>
      <p:sp>
        <p:nvSpPr>
          <p:cNvPr id="119" name="Google Shape;119;p18"/>
          <p:cNvSpPr txBox="1"/>
          <p:nvPr/>
        </p:nvSpPr>
        <p:spPr>
          <a:xfrm>
            <a:off x="0" y="516200"/>
            <a:ext cx="471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Introduction:</a:t>
            </a: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txBox="1"/>
          <p:nvPr>
            <p:ph type="title"/>
          </p:nvPr>
        </p:nvSpPr>
        <p:spPr>
          <a:xfrm>
            <a:off x="3010700" y="2304150"/>
            <a:ext cx="32520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COLLECTION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0"/>
          <p:cNvSpPr txBox="1"/>
          <p:nvPr>
            <p:ph type="title"/>
          </p:nvPr>
        </p:nvSpPr>
        <p:spPr>
          <a:xfrm>
            <a:off x="0" y="5383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Collection:</a:t>
            </a:r>
            <a:endParaRPr/>
          </a:p>
        </p:txBody>
      </p:sp>
      <p:sp>
        <p:nvSpPr>
          <p:cNvPr id="130" name="Google Shape;130;p20"/>
          <p:cNvSpPr txBox="1"/>
          <p:nvPr>
            <p:ph idx="1" type="body"/>
          </p:nvPr>
        </p:nvSpPr>
        <p:spPr>
          <a:xfrm>
            <a:off x="629350" y="1680175"/>
            <a:ext cx="7688700" cy="2908800"/>
          </a:xfrm>
          <a:prstGeom prst="rect">
            <a:avLst/>
          </a:prstGeom>
        </p:spPr>
        <p:txBody>
          <a:bodyPr anchorCtr="0" anchor="t" bIns="91425" lIns="91425" spcFirstLastPara="1" rIns="91425" wrap="square" tIns="91425">
            <a:normAutofit fontScale="25000" lnSpcReduction="20000"/>
          </a:bodyPr>
          <a:lstStyle/>
          <a:p>
            <a:pPr indent="-311150" lvl="0" marL="457200" rtl="0" algn="l">
              <a:lnSpc>
                <a:spcPct val="200000"/>
              </a:lnSpc>
              <a:spcBef>
                <a:spcPts val="0"/>
              </a:spcBef>
              <a:spcAft>
                <a:spcPts val="0"/>
              </a:spcAft>
              <a:buClr>
                <a:schemeClr val="dk2"/>
              </a:buClr>
              <a:buSzPct val="100000"/>
              <a:buChar char="●"/>
            </a:pPr>
            <a:r>
              <a:rPr lang="en" sz="5200">
                <a:solidFill>
                  <a:schemeClr val="dk2"/>
                </a:solidFill>
              </a:rPr>
              <a:t>Web Scraping</a:t>
            </a:r>
            <a:r>
              <a:rPr lang="en" sz="5200">
                <a:solidFill>
                  <a:schemeClr val="dk2"/>
                </a:solidFill>
              </a:rPr>
              <a:t> of TRUECAR website for used car listings across United States.</a:t>
            </a:r>
            <a:endParaRPr sz="5200">
              <a:solidFill>
                <a:schemeClr val="dk2"/>
              </a:solidFill>
            </a:endParaRPr>
          </a:p>
          <a:p>
            <a:pPr indent="-311150" lvl="0" marL="457200" rtl="0" algn="l">
              <a:lnSpc>
                <a:spcPct val="200000"/>
              </a:lnSpc>
              <a:spcBef>
                <a:spcPts val="0"/>
              </a:spcBef>
              <a:spcAft>
                <a:spcPts val="0"/>
              </a:spcAft>
              <a:buClr>
                <a:schemeClr val="dk2"/>
              </a:buClr>
              <a:buSzPct val="100000"/>
              <a:buChar char="●"/>
            </a:pPr>
            <a:r>
              <a:rPr lang="en" sz="5200">
                <a:solidFill>
                  <a:schemeClr val="dk2"/>
                </a:solidFill>
              </a:rPr>
              <a:t>Extracting the dataset with listings of 10173 cars </a:t>
            </a:r>
            <a:r>
              <a:rPr lang="en" sz="5200">
                <a:solidFill>
                  <a:schemeClr val="dk2"/>
                </a:solidFill>
              </a:rPr>
              <a:t>after</a:t>
            </a:r>
            <a:r>
              <a:rPr lang="en" sz="5200">
                <a:solidFill>
                  <a:schemeClr val="dk2"/>
                </a:solidFill>
              </a:rPr>
              <a:t> considering the car listings of 333 pages.</a:t>
            </a:r>
            <a:endParaRPr sz="5200">
              <a:solidFill>
                <a:schemeClr val="dk2"/>
              </a:solidFill>
            </a:endParaRPr>
          </a:p>
          <a:p>
            <a:pPr indent="-311150" lvl="0" marL="457200" rtl="0" algn="l">
              <a:lnSpc>
                <a:spcPct val="200000"/>
              </a:lnSpc>
              <a:spcBef>
                <a:spcPts val="0"/>
              </a:spcBef>
              <a:spcAft>
                <a:spcPts val="0"/>
              </a:spcAft>
              <a:buClr>
                <a:schemeClr val="dk2"/>
              </a:buClr>
              <a:buSzPct val="100000"/>
              <a:buChar char="●"/>
            </a:pPr>
            <a:r>
              <a:rPr lang="en" sz="5200">
                <a:solidFill>
                  <a:schemeClr val="dk2"/>
                </a:solidFill>
              </a:rPr>
              <a:t>Dataset having 18 columns like :</a:t>
            </a:r>
            <a:endParaRPr sz="5200">
              <a:solidFill>
                <a:schemeClr val="dk2"/>
              </a:solidFill>
            </a:endParaRPr>
          </a:p>
          <a:p>
            <a:pPr indent="0" lvl="0" marL="457200" rtl="0" algn="l">
              <a:lnSpc>
                <a:spcPct val="200000"/>
              </a:lnSpc>
              <a:spcBef>
                <a:spcPts val="1200"/>
              </a:spcBef>
              <a:spcAft>
                <a:spcPts val="0"/>
              </a:spcAft>
              <a:buNone/>
            </a:pPr>
            <a:r>
              <a:rPr lang="en" sz="5200">
                <a:solidFill>
                  <a:schemeClr val="dk2"/>
                </a:solidFill>
              </a:rPr>
              <a:t>VIN, Brand, Model, Trim, Manufacture Year, Mileage, MPG_City, MPG_Highway, Drive Type, Fuel Type, Transmission, Exterior Color, Interior Color, Accidents, Number of Owners, Car Usage Type, Location, Price.</a:t>
            </a:r>
            <a:endParaRPr sz="5200">
              <a:solidFill>
                <a:schemeClr val="dk2"/>
              </a:solidFill>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1"/>
          <p:cNvSpPr txBox="1"/>
          <p:nvPr>
            <p:ph type="title"/>
          </p:nvPr>
        </p:nvSpPr>
        <p:spPr>
          <a:xfrm>
            <a:off x="0" y="6229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SAMPLE DATASET:</a:t>
            </a:r>
            <a:endParaRPr/>
          </a:p>
        </p:txBody>
      </p:sp>
      <p:pic>
        <p:nvPicPr>
          <p:cNvPr id="136" name="Google Shape;136;p21"/>
          <p:cNvPicPr preferRelativeResize="0"/>
          <p:nvPr/>
        </p:nvPicPr>
        <p:blipFill>
          <a:blip r:embed="rId3">
            <a:alphaModFix/>
          </a:blip>
          <a:stretch>
            <a:fillRect/>
          </a:stretch>
        </p:blipFill>
        <p:spPr>
          <a:xfrm>
            <a:off x="152400" y="1541200"/>
            <a:ext cx="8839199" cy="3098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